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6" r:id="rId115"/>
    <p:sldId id="370" r:id="rId116"/>
    <p:sldId id="371" r:id="rId117"/>
    <p:sldId id="372" r:id="rId118"/>
    <p:sldId id="373" r:id="rId119"/>
    <p:sldId id="374" r:id="rId120"/>
    <p:sldId id="375" r:id="rId1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01188-6975-463A-AD8C-5C358754B2CB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23916-38AD-4F2E-9CA8-F6B8A5D9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516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01188-6975-463A-AD8C-5C358754B2CB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23916-38AD-4F2E-9CA8-F6B8A5D9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757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01188-6975-463A-AD8C-5C358754B2CB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23916-38AD-4F2E-9CA8-F6B8A5D9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126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01188-6975-463A-AD8C-5C358754B2CB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23916-38AD-4F2E-9CA8-F6B8A5D9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0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01188-6975-463A-AD8C-5C358754B2CB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23916-38AD-4F2E-9CA8-F6B8A5D9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138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01188-6975-463A-AD8C-5C358754B2CB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23916-38AD-4F2E-9CA8-F6B8A5D9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138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01188-6975-463A-AD8C-5C358754B2CB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23916-38AD-4F2E-9CA8-F6B8A5D9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333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01188-6975-463A-AD8C-5C358754B2CB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23916-38AD-4F2E-9CA8-F6B8A5D9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038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01188-6975-463A-AD8C-5C358754B2CB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23916-38AD-4F2E-9CA8-F6B8A5D9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511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01188-6975-463A-AD8C-5C358754B2CB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23916-38AD-4F2E-9CA8-F6B8A5D9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381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01188-6975-463A-AD8C-5C358754B2CB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23916-38AD-4F2E-9CA8-F6B8A5D9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693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01188-6975-463A-AD8C-5C358754B2CB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523916-38AD-4F2E-9CA8-F6B8A5D9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731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1.wmf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6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9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5" descr="GPE_SE-small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4024313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831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Text Box 2"/>
          <p:cNvSpPr txBox="1">
            <a:spLocks noChangeArrowheads="1"/>
          </p:cNvSpPr>
          <p:nvPr/>
        </p:nvSpPr>
        <p:spPr bwMode="auto">
          <a:xfrm>
            <a:off x="533400" y="1698625"/>
            <a:ext cx="74676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In the late eighteenth century, most scientists thought that heat was an invisible fluid with no mass.</a:t>
            </a:r>
            <a:r>
              <a:rPr lang="en-US" altLang="en-US"/>
              <a:t> 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593850" y="633413"/>
            <a:ext cx="50482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Science Explains Nature </a:t>
            </a:r>
          </a:p>
        </p:txBody>
      </p:sp>
      <p:sp>
        <p:nvSpPr>
          <p:cNvPr id="231430" name="Text Box 6"/>
          <p:cNvSpPr txBox="1">
            <a:spLocks noChangeArrowheads="1"/>
          </p:cNvSpPr>
          <p:nvPr/>
        </p:nvSpPr>
        <p:spPr bwMode="auto">
          <a:xfrm>
            <a:off x="533400" y="3603625"/>
            <a:ext cx="75438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Scientists observed that heat seemed to flow like a fluid.</a:t>
            </a:r>
            <a:r>
              <a:rPr lang="en-US" altLang="en-US"/>
              <a:t> </a:t>
            </a:r>
          </a:p>
        </p:txBody>
      </p:sp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1270" name="Text Box 8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1123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31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6" grpId="0"/>
      <p:bldP spid="231430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26606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Line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72035" name="Text Box 3"/>
          <p:cNvSpPr txBox="1">
            <a:spLocks noChangeArrowheads="1"/>
          </p:cNvSpPr>
          <p:nvPr/>
        </p:nvSpPr>
        <p:spPr bwMode="auto">
          <a:xfrm>
            <a:off x="533400" y="146685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This allowed him to spread out the area on the graph where the data points lie.</a:t>
            </a:r>
          </a:p>
        </p:txBody>
      </p:sp>
      <p:sp>
        <p:nvSpPr>
          <p:cNvPr id="172036" name="Text Box 4"/>
          <p:cNvSpPr txBox="1">
            <a:spLocks noChangeArrowheads="1"/>
          </p:cNvSpPr>
          <p:nvPr/>
        </p:nvSpPr>
        <p:spPr bwMode="auto">
          <a:xfrm>
            <a:off x="533400" y="2819400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You can see easily the contrast in the colors of the three lines and their relationship to the black horizontal line.</a:t>
            </a:r>
          </a:p>
        </p:txBody>
      </p:sp>
      <p:sp>
        <p:nvSpPr>
          <p:cNvPr id="103429" name="Text Box 7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sp>
        <p:nvSpPr>
          <p:cNvPr id="172040" name="Text Box 8"/>
          <p:cNvSpPr txBox="1">
            <a:spLocks noChangeArrowheads="1"/>
          </p:cNvSpPr>
          <p:nvPr/>
        </p:nvSpPr>
        <p:spPr bwMode="auto">
          <a:xfrm>
            <a:off x="533400" y="464820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black line represents the thermostat setting and is the control.</a:t>
            </a:r>
          </a:p>
        </p:txBody>
      </p:sp>
      <p:sp>
        <p:nvSpPr>
          <p:cNvPr id="103431" name="Text Box 9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526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2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72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5" grpId="0"/>
      <p:bldP spid="172036" grpId="0"/>
      <p:bldP spid="172040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53403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Constructing Line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533400" y="1466850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most important factor in making a line graph is always using the </a:t>
            </a:r>
            <a:r>
              <a:rPr lang="en-US" altLang="en-US" b="0" i="1"/>
              <a:t>x</a:t>
            </a:r>
            <a:r>
              <a:rPr lang="en-US" altLang="en-US" b="0"/>
              <a:t>-axis for the independent variable.</a:t>
            </a:r>
          </a:p>
        </p:txBody>
      </p:sp>
      <p:sp>
        <p:nvSpPr>
          <p:cNvPr id="104452" name="Text Box 7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sp>
        <p:nvSpPr>
          <p:cNvPr id="173064" name="Text Box 8"/>
          <p:cNvSpPr txBox="1">
            <a:spLocks noChangeArrowheads="1"/>
          </p:cNvSpPr>
          <p:nvPr/>
        </p:nvSpPr>
        <p:spPr bwMode="auto">
          <a:xfrm>
            <a:off x="533400" y="3200400"/>
            <a:ext cx="25146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</a:t>
            </a:r>
            <a:r>
              <a:rPr lang="en-US" altLang="en-US" b="0" i="1"/>
              <a:t>y</a:t>
            </a:r>
            <a:r>
              <a:rPr lang="en-US" altLang="en-US" b="0"/>
              <a:t>-axis always is used for the dependent variable.</a:t>
            </a:r>
          </a:p>
        </p:txBody>
      </p:sp>
      <p:pic>
        <p:nvPicPr>
          <p:cNvPr id="173065" name="Picture 9" descr="Im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901950"/>
            <a:ext cx="602672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55" name="Text Box 10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37124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73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73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9" grpId="0"/>
      <p:bldP spid="173064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53403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Constructing Line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74083" name="Text Box 3"/>
          <p:cNvSpPr txBox="1">
            <a:spLocks noChangeArrowheads="1"/>
          </p:cNvSpPr>
          <p:nvPr/>
        </p:nvSpPr>
        <p:spPr bwMode="auto">
          <a:xfrm>
            <a:off x="533400" y="146685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Another factor in constructing a graph involves units of measurement.</a:t>
            </a:r>
          </a:p>
        </p:txBody>
      </p:sp>
      <p:sp>
        <p:nvSpPr>
          <p:cNvPr id="105476" name="Text Box 6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sp>
        <p:nvSpPr>
          <p:cNvPr id="174087" name="Text Box 7"/>
          <p:cNvSpPr txBox="1">
            <a:spLocks noChangeArrowheads="1"/>
          </p:cNvSpPr>
          <p:nvPr/>
        </p:nvSpPr>
        <p:spPr bwMode="auto">
          <a:xfrm>
            <a:off x="533400" y="2590800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You might use a Celsius thermometer for one part of your experiment and a Fahrenheit thermometer for another.</a:t>
            </a:r>
          </a:p>
        </p:txBody>
      </p:sp>
      <p:sp>
        <p:nvSpPr>
          <p:cNvPr id="174088" name="Text Box 8"/>
          <p:cNvSpPr txBox="1">
            <a:spLocks noChangeArrowheads="1"/>
          </p:cNvSpPr>
          <p:nvPr/>
        </p:nvSpPr>
        <p:spPr bwMode="auto">
          <a:xfrm>
            <a:off x="533400" y="4156075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You must first convert your temperature readings to the same unit of measurement before you make your graph.</a:t>
            </a:r>
          </a:p>
        </p:txBody>
      </p:sp>
      <p:sp>
        <p:nvSpPr>
          <p:cNvPr id="105479" name="Text Box 9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8474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74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7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3" grpId="0"/>
      <p:bldP spid="174087" grpId="0"/>
      <p:bldP spid="174088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53403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Constructing Line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75107" name="Text Box 3"/>
          <p:cNvSpPr txBox="1">
            <a:spLocks noChangeArrowheads="1"/>
          </p:cNvSpPr>
          <p:nvPr/>
        </p:nvSpPr>
        <p:spPr bwMode="auto">
          <a:xfrm>
            <a:off x="533400" y="1466850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Scientists use a variety of tools, such as computers and graphing calculators to help them draw graphs.</a:t>
            </a:r>
            <a:r>
              <a:rPr lang="en-US" altLang="en-US"/>
              <a:t> </a:t>
            </a:r>
          </a:p>
        </p:txBody>
      </p:sp>
      <p:sp>
        <p:nvSpPr>
          <p:cNvPr id="106500" name="Text Box 6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pic>
        <p:nvPicPr>
          <p:cNvPr id="175113" name="Picture 9" descr="graphing calculator slide 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749" y="2995036"/>
            <a:ext cx="5548275" cy="370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2" name="Text Box 10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0294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5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75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7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25082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Bar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76131" name="Text Box 3"/>
          <p:cNvSpPr txBox="1">
            <a:spLocks noChangeArrowheads="1"/>
          </p:cNvSpPr>
          <p:nvPr/>
        </p:nvSpPr>
        <p:spPr bwMode="auto">
          <a:xfrm>
            <a:off x="533400" y="1466850"/>
            <a:ext cx="4572000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bar graph is useful for comparing information collected by counting.  For example, suppose you counted the number of students in every classroom in your school on a particular day and organized your data in a table.</a:t>
            </a:r>
          </a:p>
        </p:txBody>
      </p:sp>
      <p:sp>
        <p:nvSpPr>
          <p:cNvPr id="107524" name="Text Box 6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pic>
        <p:nvPicPr>
          <p:cNvPr id="176136" name="Picture 8" descr="im72-classroom size ta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1" y="685799"/>
            <a:ext cx="3581400" cy="60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6" name="Text Box 9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85143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6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76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1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25082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Bar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77155" name="Text Box 3"/>
          <p:cNvSpPr txBox="1">
            <a:spLocks noChangeArrowheads="1"/>
          </p:cNvSpPr>
          <p:nvPr/>
        </p:nvSpPr>
        <p:spPr bwMode="auto">
          <a:xfrm>
            <a:off x="533400" y="1679575"/>
            <a:ext cx="31242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You could show these data in a bar graph like the one shown.</a:t>
            </a:r>
          </a:p>
        </p:txBody>
      </p:sp>
      <p:sp>
        <p:nvSpPr>
          <p:cNvPr id="108548" name="Text Box 6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pic>
        <p:nvPicPr>
          <p:cNvPr id="177161" name="Picture 9" descr="Im7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1" y="1524000"/>
            <a:ext cx="528744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50" name="Text Box 10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1688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7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77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5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25082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Bar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09571" name="Text Box 6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sp>
        <p:nvSpPr>
          <p:cNvPr id="197639" name="Text Box 7"/>
          <p:cNvSpPr txBox="1">
            <a:spLocks noChangeArrowheads="1"/>
          </p:cNvSpPr>
          <p:nvPr/>
        </p:nvSpPr>
        <p:spPr bwMode="auto">
          <a:xfrm>
            <a:off x="533400" y="1295400"/>
            <a:ext cx="3048000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As on a line graph, the independent variable is plotted on the </a:t>
            </a:r>
            <a:r>
              <a:rPr lang="en-US" altLang="en-US" b="0" i="1"/>
              <a:t>x-</a:t>
            </a:r>
            <a:r>
              <a:rPr lang="en-US" altLang="en-US" b="0"/>
              <a:t>axis and the dependent variable is plotted on the </a:t>
            </a:r>
            <a:r>
              <a:rPr lang="en-US" altLang="en-US" b="0" i="1"/>
              <a:t>y</a:t>
            </a:r>
            <a:r>
              <a:rPr lang="en-US" altLang="en-US" i="1"/>
              <a:t>-</a:t>
            </a:r>
            <a:r>
              <a:rPr lang="en-US" altLang="en-US" b="0"/>
              <a:t>axis.</a:t>
            </a:r>
            <a:r>
              <a:rPr lang="en-US" altLang="en-US"/>
              <a:t> </a:t>
            </a:r>
          </a:p>
        </p:txBody>
      </p:sp>
      <p:pic>
        <p:nvPicPr>
          <p:cNvPr id="109573" name="Picture 9" descr="Im7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511" y="1523999"/>
            <a:ext cx="5582758" cy="487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4" name="Text Box 10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63972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7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9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25082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Bar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10595" name="Text Box 5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sp>
        <p:nvSpPr>
          <p:cNvPr id="198663" name="Text Box 7"/>
          <p:cNvSpPr txBox="1">
            <a:spLocks noChangeArrowheads="1"/>
          </p:cNvSpPr>
          <p:nvPr/>
        </p:nvSpPr>
        <p:spPr bwMode="auto">
          <a:xfrm>
            <a:off x="533400" y="1600200"/>
            <a:ext cx="3200400" cy="272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You might need to place a break in the scale of the graph to better illustrate your results.</a:t>
            </a:r>
          </a:p>
        </p:txBody>
      </p:sp>
      <p:pic>
        <p:nvPicPr>
          <p:cNvPr id="110597" name="Picture 9" descr="Im7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400" y="1524000"/>
            <a:ext cx="5204264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598" name="Text Box 10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9511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8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63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29654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Circle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78179" name="Text Box 3"/>
          <p:cNvSpPr txBox="1">
            <a:spLocks noChangeArrowheads="1"/>
          </p:cNvSpPr>
          <p:nvPr/>
        </p:nvSpPr>
        <p:spPr bwMode="auto">
          <a:xfrm>
            <a:off x="533400" y="1466850"/>
            <a:ext cx="76962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circle graph, or pie graph, is used to show how some fixed quantity is broken down into parts.</a:t>
            </a:r>
          </a:p>
        </p:txBody>
      </p:sp>
      <p:sp>
        <p:nvSpPr>
          <p:cNvPr id="111620" name="Text Box 6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sp>
        <p:nvSpPr>
          <p:cNvPr id="178183" name="Text Box 7"/>
          <p:cNvSpPr txBox="1">
            <a:spLocks noChangeArrowheads="1"/>
          </p:cNvSpPr>
          <p:nvPr/>
        </p:nvSpPr>
        <p:spPr bwMode="auto">
          <a:xfrm>
            <a:off x="533400" y="3279775"/>
            <a:ext cx="76962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circular pie represents the total.</a:t>
            </a:r>
          </a:p>
        </p:txBody>
      </p:sp>
      <p:sp>
        <p:nvSpPr>
          <p:cNvPr id="178184" name="Text Box 8"/>
          <p:cNvSpPr txBox="1">
            <a:spLocks noChangeArrowheads="1"/>
          </p:cNvSpPr>
          <p:nvPr/>
        </p:nvSpPr>
        <p:spPr bwMode="auto">
          <a:xfrm>
            <a:off x="533400" y="4289425"/>
            <a:ext cx="76962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slices represent the parts and usually are represented as percentages of the total.</a:t>
            </a:r>
          </a:p>
        </p:txBody>
      </p:sp>
      <p:sp>
        <p:nvSpPr>
          <p:cNvPr id="111623" name="Text Box 9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43733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8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78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78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9" grpId="0"/>
      <p:bldP spid="178183" grpId="0"/>
      <p:bldP spid="178184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29654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Circle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79203" name="Text Box 3"/>
          <p:cNvSpPr txBox="1">
            <a:spLocks noChangeArrowheads="1"/>
          </p:cNvSpPr>
          <p:nvPr/>
        </p:nvSpPr>
        <p:spPr bwMode="auto">
          <a:xfrm>
            <a:off x="533400" y="1466850"/>
            <a:ext cx="3733800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This figure illustrates how a circle graph could be used to show the percentage of buildings in a neighborhood using each of a variety of heating fuels.</a:t>
            </a:r>
          </a:p>
        </p:txBody>
      </p:sp>
      <p:sp>
        <p:nvSpPr>
          <p:cNvPr id="112644" name="Text Box 6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pic>
        <p:nvPicPr>
          <p:cNvPr id="179211" name="Picture 11" descr="circle 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371600"/>
            <a:ext cx="4759352" cy="5291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46" name="Text Box 12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717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9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79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ext Box 2"/>
          <p:cNvSpPr txBox="1">
            <a:spLocks noChangeArrowheads="1"/>
          </p:cNvSpPr>
          <p:nvPr/>
        </p:nvSpPr>
        <p:spPr bwMode="auto">
          <a:xfrm>
            <a:off x="533400" y="1409700"/>
            <a:ext cx="74676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However, the heat fluid idea did not explain everything.</a:t>
            </a:r>
            <a:r>
              <a:rPr lang="en-US" altLang="en-US"/>
              <a:t> 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593850" y="633413"/>
            <a:ext cx="50482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Science Explains Nature </a:t>
            </a:r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533400" y="2552700"/>
            <a:ext cx="75438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If heat were an actual fluid, an iron bar that had a temperature of 1,000</a:t>
            </a:r>
            <a:r>
              <a:rPr lang="en-US" altLang="en-US" b="0">
                <a:sym typeface="Symbol" pitchFamily="18" charset="2"/>
              </a:rPr>
              <a:t></a:t>
            </a:r>
            <a:r>
              <a:rPr lang="en-US" altLang="en-US" b="0"/>
              <a:t>C should have more mass than it did at 100</a:t>
            </a:r>
            <a:r>
              <a:rPr lang="en-US" altLang="en-US" b="0">
                <a:sym typeface="Symbol" pitchFamily="18" charset="2"/>
              </a:rPr>
              <a:t></a:t>
            </a:r>
            <a:r>
              <a:rPr lang="en-US" altLang="en-US" b="0"/>
              <a:t>C because it would have more of the heat fluid in it.</a:t>
            </a:r>
          </a:p>
        </p:txBody>
      </p:sp>
      <p:sp>
        <p:nvSpPr>
          <p:cNvPr id="12293" name="Text Box 7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2294" name="Text Box 9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5129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/>
      <p:bldP spid="109574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29654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Circle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13667" name="Text Box 6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sp>
        <p:nvSpPr>
          <p:cNvPr id="199687" name="Text Box 7"/>
          <p:cNvSpPr txBox="1">
            <a:spLocks noChangeArrowheads="1"/>
          </p:cNvSpPr>
          <p:nvPr/>
        </p:nvSpPr>
        <p:spPr bwMode="auto">
          <a:xfrm>
            <a:off x="533400" y="1524000"/>
            <a:ext cx="38100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To create a circle graph, you start with the total of what you are analyzing.</a:t>
            </a:r>
          </a:p>
        </p:txBody>
      </p:sp>
      <p:pic>
        <p:nvPicPr>
          <p:cNvPr id="113669" name="Picture 8" descr="circle 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216" y="1371600"/>
            <a:ext cx="4883984" cy="5430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670" name="Text Box 9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1480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9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7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29654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Circle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14691" name="Text Box 6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sp>
        <p:nvSpPr>
          <p:cNvPr id="180232" name="Text Box 8"/>
          <p:cNvSpPr txBox="1">
            <a:spLocks noChangeArrowheads="1"/>
          </p:cNvSpPr>
          <p:nvPr/>
        </p:nvSpPr>
        <p:spPr bwMode="auto">
          <a:xfrm>
            <a:off x="533400" y="1524000"/>
            <a:ext cx="33528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This graph starts with 72 buildings in the neighborhood.</a:t>
            </a:r>
          </a:p>
        </p:txBody>
      </p:sp>
      <p:pic>
        <p:nvPicPr>
          <p:cNvPr id="114693" name="Picture 12" descr="circle 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371599"/>
            <a:ext cx="5105400" cy="542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694" name="Text Box 13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4070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0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32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29654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Circle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15715" name="Text Box 5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sp>
        <p:nvSpPr>
          <p:cNvPr id="200711" name="Text Box 7"/>
          <p:cNvSpPr txBox="1">
            <a:spLocks noChangeArrowheads="1"/>
          </p:cNvSpPr>
          <p:nvPr/>
        </p:nvSpPr>
        <p:spPr bwMode="auto">
          <a:xfrm>
            <a:off x="533400" y="1524000"/>
            <a:ext cx="3505200" cy="272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For each type of heating fuel, you divide the number of buildings using each type of fuel by the total (72).</a:t>
            </a:r>
            <a:r>
              <a:rPr lang="en-US" altLang="en-US"/>
              <a:t> </a:t>
            </a:r>
          </a:p>
        </p:txBody>
      </p:sp>
      <p:pic>
        <p:nvPicPr>
          <p:cNvPr id="115717" name="Picture 8" descr="circle 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812" y="1371599"/>
            <a:ext cx="4754588" cy="528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8" name="Text Box 9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0634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0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11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29654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Circle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16739" name="Text Box 5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sp>
        <p:nvSpPr>
          <p:cNvPr id="181254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76962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You then multiply that decimal by 360</a:t>
            </a:r>
            <a:r>
              <a:rPr lang="en-US" altLang="en-US" b="0">
                <a:sym typeface="Symbol" pitchFamily="18" charset="2"/>
              </a:rPr>
              <a:t></a:t>
            </a:r>
            <a:r>
              <a:rPr lang="en-US" altLang="en-US" b="0"/>
              <a:t> to determine the angle that the decimal makes in the circle.</a:t>
            </a:r>
            <a:r>
              <a:rPr lang="en-US" altLang="en-US"/>
              <a:t> </a:t>
            </a:r>
          </a:p>
        </p:txBody>
      </p:sp>
      <p:sp>
        <p:nvSpPr>
          <p:cNvPr id="181255" name="Text Box 7"/>
          <p:cNvSpPr txBox="1">
            <a:spLocks noChangeArrowheads="1"/>
          </p:cNvSpPr>
          <p:nvPr/>
        </p:nvSpPr>
        <p:spPr bwMode="auto">
          <a:xfrm>
            <a:off x="533400" y="3070225"/>
            <a:ext cx="7620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Eighteen buildings use steam. Therefore, 18 </a:t>
            </a:r>
            <a:r>
              <a:rPr lang="en-US" altLang="en-US" b="0">
                <a:sym typeface="Symbol" pitchFamily="18" charset="2"/>
              </a:rPr>
              <a:t></a:t>
            </a:r>
            <a:r>
              <a:rPr lang="en-US" altLang="en-US" b="0"/>
              <a:t> 72 x 360</a:t>
            </a:r>
            <a:r>
              <a:rPr lang="en-US" altLang="en-US" b="0">
                <a:sym typeface="Symbol" pitchFamily="18" charset="2"/>
              </a:rPr>
              <a:t></a:t>
            </a:r>
            <a:r>
              <a:rPr lang="en-US" altLang="en-US" b="0"/>
              <a:t> = 90</a:t>
            </a:r>
            <a:r>
              <a:rPr lang="en-US" altLang="en-US" b="0">
                <a:sym typeface="Symbol" pitchFamily="18" charset="2"/>
              </a:rPr>
              <a:t></a:t>
            </a:r>
            <a:r>
              <a:rPr lang="en-US" altLang="en-US" b="0"/>
              <a:t> on the circle graph.</a:t>
            </a:r>
          </a:p>
        </p:txBody>
      </p:sp>
      <p:sp>
        <p:nvSpPr>
          <p:cNvPr id="181256" name="Text Box 8"/>
          <p:cNvSpPr txBox="1">
            <a:spLocks noChangeArrowheads="1"/>
          </p:cNvSpPr>
          <p:nvPr/>
        </p:nvSpPr>
        <p:spPr bwMode="auto">
          <a:xfrm>
            <a:off x="533400" y="4289425"/>
            <a:ext cx="76962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You then would measure 90</a:t>
            </a:r>
            <a:r>
              <a:rPr lang="en-US" altLang="en-US" b="0">
                <a:sym typeface="Symbol" pitchFamily="18" charset="2"/>
              </a:rPr>
              <a:t></a:t>
            </a:r>
            <a:r>
              <a:rPr lang="en-US" altLang="en-US" b="0"/>
              <a:t> on the circle with your protractor to show 25 percent.</a:t>
            </a:r>
          </a:p>
        </p:txBody>
      </p:sp>
      <p:sp>
        <p:nvSpPr>
          <p:cNvPr id="116743" name="Text Box 9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89337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8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4" grpId="0"/>
      <p:bldP spid="181255" grpId="0"/>
      <p:bldP spid="181256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r>
              <a:rPr lang="en-US" altLang="en-US" smtClean="0"/>
              <a:t>Plotting Graphs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47800"/>
            <a:ext cx="9144000" cy="54102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r>
              <a:rPr lang="en-US" altLang="en-US" sz="2800" smtClean="0"/>
              <a:t>1.  Identify the independent and dependent variables.  </a:t>
            </a:r>
          </a:p>
          <a:p>
            <a:r>
              <a:rPr lang="en-US" altLang="en-US" sz="2800" smtClean="0"/>
              <a:t>2.  Choose the appropriate range and plot the independent variable values on the x-axis and dependent on the y-axis.</a:t>
            </a:r>
          </a:p>
          <a:p>
            <a:r>
              <a:rPr lang="en-US" altLang="en-US" sz="2800" smtClean="0"/>
              <a:t>3.  Decide if the origin is an appropriate point.</a:t>
            </a:r>
          </a:p>
          <a:p>
            <a:r>
              <a:rPr lang="en-US" altLang="en-US" sz="2800" smtClean="0"/>
              <a:t>4.  Number and label the horizontal axis.</a:t>
            </a:r>
          </a:p>
          <a:p>
            <a:r>
              <a:rPr lang="en-US" altLang="en-US" sz="2800" smtClean="0"/>
              <a:t>5.  Repeat steps 2-4 for the dependent variable.</a:t>
            </a:r>
          </a:p>
          <a:p>
            <a:r>
              <a:rPr lang="en-US" altLang="en-US" sz="2800" smtClean="0"/>
              <a:t>6.  After plotting all points, draw  the best fitting line through as many points as possible.</a:t>
            </a:r>
          </a:p>
          <a:p>
            <a:r>
              <a:rPr lang="en-US" altLang="en-US" sz="2800" smtClean="0"/>
              <a:t>7.  Give the graph a title that best describes what it represents.</a:t>
            </a:r>
          </a:p>
        </p:txBody>
      </p:sp>
      <p:graphicFrame>
        <p:nvGraphicFramePr>
          <p:cNvPr id="21508" name="Object 4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8945020"/>
              </p:ext>
            </p:extLst>
          </p:nvPr>
        </p:nvGraphicFramePr>
        <p:xfrm>
          <a:off x="7243763" y="0"/>
          <a:ext cx="1747837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Microsoft ClipArt Gallery" r:id="rId3" imgW="6240463" imgH="5684838" progId="MS_ClipArt_Gallery">
                  <p:embed/>
                </p:oleObj>
              </mc:Choice>
              <mc:Fallback>
                <p:oleObj name="Microsoft ClipArt Gallery" r:id="rId3" imgW="6240463" imgH="5684838" progId="MS_ClipArt_Gallery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3763" y="0"/>
                        <a:ext cx="1747837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369557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autoUpdateAnimBg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ext Box 5"/>
          <p:cNvSpPr txBox="1">
            <a:spLocks noChangeArrowheads="1"/>
          </p:cNvSpPr>
          <p:nvPr/>
        </p:nvSpPr>
        <p:spPr bwMode="auto">
          <a:xfrm>
            <a:off x="3487738" y="0"/>
            <a:ext cx="2151062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Section Check</a:t>
            </a:r>
          </a:p>
        </p:txBody>
      </p:sp>
      <p:sp>
        <p:nvSpPr>
          <p:cNvPr id="210951" name="Text Box 7"/>
          <p:cNvSpPr txBox="1">
            <a:spLocks noChangeArrowheads="1"/>
          </p:cNvSpPr>
          <p:nvPr/>
        </p:nvSpPr>
        <p:spPr bwMode="auto">
          <a:xfrm>
            <a:off x="533400" y="2971800"/>
            <a:ext cx="32766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A. list</a:t>
            </a:r>
          </a:p>
          <a:p>
            <a:pPr eaLnBrk="1" hangingPunct="1"/>
            <a:r>
              <a:rPr lang="en-US" altLang="en-US" b="0"/>
              <a:t>B. analysis</a:t>
            </a:r>
          </a:p>
          <a:p>
            <a:pPr eaLnBrk="1" hangingPunct="1"/>
            <a:r>
              <a:rPr lang="en-US" altLang="en-US" b="0"/>
              <a:t>C. visual display</a:t>
            </a:r>
          </a:p>
          <a:p>
            <a:pPr eaLnBrk="1" hangingPunct="1"/>
            <a:r>
              <a:rPr lang="en-US" altLang="en-US" b="0"/>
              <a:t>D. conclusion </a:t>
            </a:r>
          </a:p>
        </p:txBody>
      </p:sp>
      <p:sp>
        <p:nvSpPr>
          <p:cNvPr id="117764" name="Text Box 9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  <p:sp>
        <p:nvSpPr>
          <p:cNvPr id="210954" name="Text Box 10"/>
          <p:cNvSpPr txBox="1">
            <a:spLocks noChangeArrowheads="1"/>
          </p:cNvSpPr>
          <p:nvPr/>
        </p:nvSpPr>
        <p:spPr bwMode="auto">
          <a:xfrm>
            <a:off x="1758950" y="785813"/>
            <a:ext cx="22796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Question 1</a:t>
            </a:r>
          </a:p>
        </p:txBody>
      </p:sp>
      <p:sp>
        <p:nvSpPr>
          <p:cNvPr id="210959" name="Text Box 15"/>
          <p:cNvSpPr txBox="1">
            <a:spLocks noChangeArrowheads="1"/>
          </p:cNvSpPr>
          <p:nvPr/>
        </p:nvSpPr>
        <p:spPr bwMode="auto">
          <a:xfrm>
            <a:off x="533400" y="1524000"/>
            <a:ext cx="7010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A graph is a(n) _______ of information or data.</a:t>
            </a:r>
            <a:r>
              <a:rPr lang="en-US" alt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566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0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10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210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51" grpId="0"/>
      <p:bldP spid="210954" grpId="0"/>
      <p:bldP spid="210959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Text Box 5"/>
          <p:cNvSpPr txBox="1">
            <a:spLocks noChangeArrowheads="1"/>
          </p:cNvSpPr>
          <p:nvPr/>
        </p:nvSpPr>
        <p:spPr bwMode="auto">
          <a:xfrm>
            <a:off x="3487738" y="0"/>
            <a:ext cx="2151062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Section Check</a:t>
            </a:r>
          </a:p>
        </p:txBody>
      </p:sp>
      <p:sp>
        <p:nvSpPr>
          <p:cNvPr id="118787" name="Text Box 9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  <p:sp>
        <p:nvSpPr>
          <p:cNvPr id="211978" name="Text Box 10"/>
          <p:cNvSpPr txBox="1">
            <a:spLocks noChangeArrowheads="1"/>
          </p:cNvSpPr>
          <p:nvPr/>
        </p:nvSpPr>
        <p:spPr bwMode="auto">
          <a:xfrm>
            <a:off x="1758950" y="785813"/>
            <a:ext cx="16827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Answer</a:t>
            </a:r>
          </a:p>
        </p:txBody>
      </p:sp>
      <p:pic>
        <p:nvPicPr>
          <p:cNvPr id="211979" name="Picture 11" descr="fig17 ques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354137"/>
            <a:ext cx="5154328" cy="504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1980" name="Text Box 12"/>
          <p:cNvSpPr txBox="1">
            <a:spLocks noChangeArrowheads="1"/>
          </p:cNvSpPr>
          <p:nvPr/>
        </p:nvSpPr>
        <p:spPr bwMode="auto">
          <a:xfrm>
            <a:off x="457200" y="1447800"/>
            <a:ext cx="3505200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The answer is C. Graphs make complex patterns easier to understand by displaying data in a visual manner.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544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1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11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11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8" grpId="0"/>
      <p:bldP spid="211980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ext Box 5"/>
          <p:cNvSpPr txBox="1">
            <a:spLocks noChangeArrowheads="1"/>
          </p:cNvSpPr>
          <p:nvPr/>
        </p:nvSpPr>
        <p:spPr bwMode="auto">
          <a:xfrm>
            <a:off x="3487738" y="0"/>
            <a:ext cx="2151062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Section Check</a:t>
            </a:r>
          </a:p>
        </p:txBody>
      </p:sp>
      <p:sp>
        <p:nvSpPr>
          <p:cNvPr id="212998" name="Text Box 6"/>
          <p:cNvSpPr txBox="1">
            <a:spLocks noChangeArrowheads="1"/>
          </p:cNvSpPr>
          <p:nvPr/>
        </p:nvSpPr>
        <p:spPr bwMode="auto">
          <a:xfrm>
            <a:off x="533400" y="1570038"/>
            <a:ext cx="8153400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Which of the following types of graphs would</a:t>
            </a:r>
          </a:p>
          <a:p>
            <a:pPr eaLnBrk="1" hangingPunct="1"/>
            <a:r>
              <a:rPr lang="en-US" altLang="en-US" b="0"/>
              <a:t>be the best choice for representing a child’s</a:t>
            </a:r>
          </a:p>
          <a:p>
            <a:pPr eaLnBrk="1" hangingPunct="1"/>
            <a:r>
              <a:rPr lang="en-US" altLang="en-US" b="0"/>
              <a:t>growth over time?</a:t>
            </a:r>
          </a:p>
        </p:txBody>
      </p:sp>
      <p:sp>
        <p:nvSpPr>
          <p:cNvPr id="212999" name="Text Box 7"/>
          <p:cNvSpPr txBox="1">
            <a:spLocks noChangeArrowheads="1"/>
          </p:cNvSpPr>
          <p:nvPr/>
        </p:nvSpPr>
        <p:spPr bwMode="auto">
          <a:xfrm>
            <a:off x="533400" y="3292475"/>
            <a:ext cx="24384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A. line</a:t>
            </a:r>
          </a:p>
          <a:p>
            <a:pPr eaLnBrk="1" hangingPunct="1"/>
            <a:r>
              <a:rPr lang="en-US" altLang="en-US" b="0"/>
              <a:t>B. bar</a:t>
            </a:r>
          </a:p>
          <a:p>
            <a:pPr eaLnBrk="1" hangingPunct="1"/>
            <a:r>
              <a:rPr lang="en-US" altLang="en-US" b="0"/>
              <a:t>C. circle</a:t>
            </a:r>
          </a:p>
          <a:p>
            <a:pPr eaLnBrk="1" hangingPunct="1"/>
            <a:r>
              <a:rPr lang="en-US" altLang="en-US" b="0"/>
              <a:t>D. contour</a:t>
            </a:r>
          </a:p>
        </p:txBody>
      </p:sp>
      <p:sp>
        <p:nvSpPr>
          <p:cNvPr id="119813" name="Text Box 8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  <p:sp>
        <p:nvSpPr>
          <p:cNvPr id="213001" name="Text Box 9"/>
          <p:cNvSpPr txBox="1">
            <a:spLocks noChangeArrowheads="1"/>
          </p:cNvSpPr>
          <p:nvPr/>
        </p:nvSpPr>
        <p:spPr bwMode="auto">
          <a:xfrm>
            <a:off x="1758950" y="785813"/>
            <a:ext cx="22796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Question 2</a:t>
            </a:r>
          </a:p>
        </p:txBody>
      </p:sp>
    </p:spTree>
    <p:extLst>
      <p:ext uri="{BB962C8B-B14F-4D97-AF65-F5344CB8AC3E}">
        <p14:creationId xmlns:p14="http://schemas.microsoft.com/office/powerpoint/2010/main" val="424408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3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12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212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8" grpId="0"/>
      <p:bldP spid="212999" grpId="0"/>
      <p:bldP spid="213001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ext Box 4"/>
          <p:cNvSpPr txBox="1">
            <a:spLocks noChangeArrowheads="1"/>
          </p:cNvSpPr>
          <p:nvPr/>
        </p:nvSpPr>
        <p:spPr bwMode="auto">
          <a:xfrm>
            <a:off x="3487738" y="0"/>
            <a:ext cx="2151062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Section Check</a:t>
            </a:r>
          </a:p>
        </p:txBody>
      </p:sp>
      <p:sp>
        <p:nvSpPr>
          <p:cNvPr id="120835" name="Text Box 7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  <p:sp>
        <p:nvSpPr>
          <p:cNvPr id="214024" name="Text Box 8"/>
          <p:cNvSpPr txBox="1">
            <a:spLocks noChangeArrowheads="1"/>
          </p:cNvSpPr>
          <p:nvPr/>
        </p:nvSpPr>
        <p:spPr bwMode="auto">
          <a:xfrm>
            <a:off x="1758950" y="785813"/>
            <a:ext cx="16827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Answer</a:t>
            </a:r>
          </a:p>
        </p:txBody>
      </p:sp>
      <p:pic>
        <p:nvPicPr>
          <p:cNvPr id="214025" name="Picture 9" descr="fig18 ques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162" y="1295400"/>
            <a:ext cx="55196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026" name="Text Box 10"/>
          <p:cNvSpPr txBox="1">
            <a:spLocks noChangeArrowheads="1"/>
          </p:cNvSpPr>
          <p:nvPr/>
        </p:nvSpPr>
        <p:spPr bwMode="auto">
          <a:xfrm>
            <a:off x="457200" y="1524000"/>
            <a:ext cx="3352800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The answer is A. Line graphs often show how a relationship between variables changes over time.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99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4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14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14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24" grpId="0"/>
      <p:bldP spid="214026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Text Box 5"/>
          <p:cNvSpPr txBox="1">
            <a:spLocks noChangeArrowheads="1"/>
          </p:cNvSpPr>
          <p:nvPr/>
        </p:nvSpPr>
        <p:spPr bwMode="auto">
          <a:xfrm>
            <a:off x="3487738" y="0"/>
            <a:ext cx="2151062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Section Check</a:t>
            </a:r>
          </a:p>
        </p:txBody>
      </p:sp>
      <p:sp>
        <p:nvSpPr>
          <p:cNvPr id="215046" name="Text Box 6"/>
          <p:cNvSpPr txBox="1">
            <a:spLocks noChangeArrowheads="1"/>
          </p:cNvSpPr>
          <p:nvPr/>
        </p:nvSpPr>
        <p:spPr bwMode="auto">
          <a:xfrm>
            <a:off x="533400" y="1539875"/>
            <a:ext cx="8153400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 dirty="0"/>
              <a:t>You need to draw a circle graph to represent the</a:t>
            </a:r>
          </a:p>
          <a:p>
            <a:pPr eaLnBrk="1" hangingPunct="1"/>
            <a:r>
              <a:rPr lang="en-US" altLang="en-US" b="0" dirty="0"/>
              <a:t>following data. Determine the angle on the</a:t>
            </a:r>
          </a:p>
          <a:p>
            <a:pPr eaLnBrk="1" hangingPunct="1"/>
            <a:r>
              <a:rPr lang="en-US" altLang="en-US" b="0" dirty="0"/>
              <a:t>circle that accurately represents the number of</a:t>
            </a:r>
          </a:p>
          <a:p>
            <a:pPr eaLnBrk="1" hangingPunct="1"/>
            <a:r>
              <a:rPr lang="en-US" altLang="en-US" b="0" dirty="0"/>
              <a:t>Spanish-speaking households</a:t>
            </a:r>
            <a:r>
              <a:rPr lang="en-US" altLang="en-US" b="0" dirty="0" smtClean="0"/>
              <a:t>.</a:t>
            </a:r>
          </a:p>
          <a:p>
            <a:pPr eaLnBrk="1" hangingPunct="1"/>
            <a:endParaRPr lang="en-US" altLang="en-US" b="0" dirty="0"/>
          </a:p>
          <a:p>
            <a:pPr eaLnBrk="1" hangingPunct="1"/>
            <a:endParaRPr lang="en-US" altLang="en-US" b="0" dirty="0" smtClean="0"/>
          </a:p>
          <a:p>
            <a:pPr eaLnBrk="1" hangingPunct="1"/>
            <a:endParaRPr lang="en-US" altLang="en-US" b="0" dirty="0"/>
          </a:p>
          <a:p>
            <a:pPr eaLnBrk="1" hangingPunct="1"/>
            <a:endParaRPr lang="en-US" altLang="en-US" b="0" dirty="0" smtClean="0"/>
          </a:p>
          <a:p>
            <a:pPr eaLnBrk="1" hangingPunct="1"/>
            <a:endParaRPr lang="en-US" altLang="en-US" b="0" dirty="0"/>
          </a:p>
          <a:p>
            <a:pPr eaLnBrk="1" hangingPunct="1"/>
            <a:r>
              <a:rPr lang="en-US" altLang="en-US" dirty="0" smtClean="0"/>
              <a:t>Page 26; 1-5</a:t>
            </a:r>
            <a:endParaRPr lang="en-US" altLang="en-US" dirty="0"/>
          </a:p>
        </p:txBody>
      </p:sp>
      <p:graphicFrame>
        <p:nvGraphicFramePr>
          <p:cNvPr id="215251" name="Group 2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392023"/>
              </p:ext>
            </p:extLst>
          </p:nvPr>
        </p:nvGraphicFramePr>
        <p:xfrm>
          <a:off x="1905000" y="3810001"/>
          <a:ext cx="5638800" cy="2133601"/>
        </p:xfrm>
        <a:graphic>
          <a:graphicData uri="http://schemas.openxmlformats.org/drawingml/2006/table">
            <a:tbl>
              <a:tblPr/>
              <a:tblGrid>
                <a:gridCol w="2425456"/>
                <a:gridCol w="3213344"/>
              </a:tblGrid>
              <a:tr h="7906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Language Spoken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marT="45735" marB="45735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Number of Households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marT="45735" marB="45735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3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English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5" marB="45735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5" marB="45735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3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Spanish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5" marB="45735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5" marB="45735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3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French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5" marB="45735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5" marB="45735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1877" name="Text Box 212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  <p:sp>
        <p:nvSpPr>
          <p:cNvPr id="215253" name="Text Box 213"/>
          <p:cNvSpPr txBox="1">
            <a:spLocks noChangeArrowheads="1"/>
          </p:cNvSpPr>
          <p:nvPr/>
        </p:nvSpPr>
        <p:spPr bwMode="auto">
          <a:xfrm>
            <a:off x="1758950" y="785813"/>
            <a:ext cx="22796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Question 3</a:t>
            </a:r>
          </a:p>
        </p:txBody>
      </p:sp>
    </p:spTree>
    <p:extLst>
      <p:ext uri="{BB962C8B-B14F-4D97-AF65-F5344CB8AC3E}">
        <p14:creationId xmlns:p14="http://schemas.microsoft.com/office/powerpoint/2010/main" val="61554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15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15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6" grpId="0"/>
      <p:bldP spid="2152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1593850" y="633413"/>
            <a:ext cx="50482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Science Explains Nature </a:t>
            </a:r>
          </a:p>
        </p:txBody>
      </p:sp>
      <p:sp>
        <p:nvSpPr>
          <p:cNvPr id="13315" name="Text Box 7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10600" name="Text Box 8"/>
          <p:cNvSpPr txBox="1">
            <a:spLocks noChangeArrowheads="1"/>
          </p:cNvSpPr>
          <p:nvPr/>
        </p:nvSpPr>
        <p:spPr bwMode="auto">
          <a:xfrm>
            <a:off x="533400" y="1524000"/>
            <a:ext cx="75438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When additional investigations showed no difference in mass, scientists had to change the explanation.</a:t>
            </a:r>
            <a:r>
              <a:rPr lang="en-US" altLang="en-US"/>
              <a:t> </a:t>
            </a:r>
          </a:p>
        </p:txBody>
      </p:sp>
      <p:sp>
        <p:nvSpPr>
          <p:cNvPr id="13317" name="Text Box 9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98709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00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 Box 4"/>
          <p:cNvSpPr txBox="1">
            <a:spLocks noChangeArrowheads="1"/>
          </p:cNvSpPr>
          <p:nvPr/>
        </p:nvSpPr>
        <p:spPr bwMode="auto">
          <a:xfrm>
            <a:off x="3487738" y="0"/>
            <a:ext cx="2151062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Section Check</a:t>
            </a:r>
          </a:p>
        </p:txBody>
      </p:sp>
      <p:sp>
        <p:nvSpPr>
          <p:cNvPr id="216069" name="Text Box 5"/>
          <p:cNvSpPr txBox="1">
            <a:spLocks noChangeArrowheads="1"/>
          </p:cNvSpPr>
          <p:nvPr/>
        </p:nvSpPr>
        <p:spPr bwMode="auto">
          <a:xfrm>
            <a:off x="533400" y="1570038"/>
            <a:ext cx="8153400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There are 327 households, 179 of which are</a:t>
            </a:r>
          </a:p>
          <a:p>
            <a:pPr eaLnBrk="1" hangingPunct="1"/>
            <a:r>
              <a:rPr lang="en-US" altLang="en-US" b="0"/>
              <a:t>Spanish-speaking. 179 is 55% of the total, so the</a:t>
            </a:r>
          </a:p>
          <a:p>
            <a:pPr eaLnBrk="1" hangingPunct="1"/>
            <a:r>
              <a:rPr lang="en-US" altLang="en-US" b="0"/>
              <a:t>angle will be 55% of 360º, or 198º.</a:t>
            </a:r>
          </a:p>
        </p:txBody>
      </p:sp>
      <p:sp>
        <p:nvSpPr>
          <p:cNvPr id="122884" name="Text Box 24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  <p:sp>
        <p:nvSpPr>
          <p:cNvPr id="216089" name="Text Box 25"/>
          <p:cNvSpPr txBox="1">
            <a:spLocks noChangeArrowheads="1"/>
          </p:cNvSpPr>
          <p:nvPr/>
        </p:nvSpPr>
        <p:spPr bwMode="auto">
          <a:xfrm>
            <a:off x="1758950" y="785813"/>
            <a:ext cx="16827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Answer</a:t>
            </a:r>
          </a:p>
        </p:txBody>
      </p:sp>
      <p:graphicFrame>
        <p:nvGraphicFramePr>
          <p:cNvPr id="216090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112944"/>
              </p:ext>
            </p:extLst>
          </p:nvPr>
        </p:nvGraphicFramePr>
        <p:xfrm>
          <a:off x="1143000" y="3276600"/>
          <a:ext cx="6858000" cy="3352799"/>
        </p:xfrm>
        <a:graphic>
          <a:graphicData uri="http://schemas.openxmlformats.org/drawingml/2006/table">
            <a:tbl>
              <a:tblPr/>
              <a:tblGrid>
                <a:gridCol w="2949879"/>
                <a:gridCol w="3908121"/>
              </a:tblGrid>
              <a:tr h="124252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Language Spoken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marT="45735" marB="45735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Number of Households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marT="45735" marB="45735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342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English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5" marB="45735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5" marB="45735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342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Spanish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5" marB="45735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5" marB="45735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342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French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5" marB="45735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5" marB="45735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17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16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9" grpId="0"/>
      <p:bldP spid="2160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593850" y="633413"/>
            <a:ext cx="30162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Investigations </a:t>
            </a: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533400" y="1295400"/>
            <a:ext cx="4191000" cy="315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Scientists learn new information about the natural world by performing investigations, which can be done in many different ways.</a:t>
            </a:r>
            <a:r>
              <a:rPr lang="en-US" altLang="en-US"/>
              <a:t> </a:t>
            </a:r>
          </a:p>
        </p:txBody>
      </p:sp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533400" y="4572000"/>
            <a:ext cx="7391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Some investigations involve simply observing something that occurs and recording the observations.</a:t>
            </a:r>
            <a:r>
              <a:rPr lang="en-US" altLang="en-US"/>
              <a:t> </a:t>
            </a:r>
          </a:p>
        </p:txBody>
      </p:sp>
      <p:pic>
        <p:nvPicPr>
          <p:cNvPr id="111624" name="Picture 8" descr="experiment slide 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550988"/>
            <a:ext cx="3911600" cy="279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Text Box 9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47760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2" grpId="0"/>
      <p:bldP spid="1116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593850" y="633413"/>
            <a:ext cx="30162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Investigations </a:t>
            </a: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41148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Other investigations involve setting up experiments that test the effect of one thing on another.</a:t>
            </a:r>
          </a:p>
        </p:txBody>
      </p:sp>
      <p:sp>
        <p:nvSpPr>
          <p:cNvPr id="112647" name="Text Box 7"/>
          <p:cNvSpPr txBox="1">
            <a:spLocks noChangeArrowheads="1"/>
          </p:cNvSpPr>
          <p:nvPr/>
        </p:nvSpPr>
        <p:spPr bwMode="auto">
          <a:xfrm>
            <a:off x="533400" y="3946525"/>
            <a:ext cx="77724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Some investigations involve building a model that resembles something in the natural world and then testing the model to see how it acts. </a:t>
            </a:r>
          </a:p>
        </p:txBody>
      </p:sp>
      <p:pic>
        <p:nvPicPr>
          <p:cNvPr id="112648" name="Picture 8" descr="scientist slid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452563"/>
            <a:ext cx="3581400" cy="243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Text Box 9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0824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6" grpId="0"/>
      <p:bldP spid="1126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593850" y="633413"/>
            <a:ext cx="39179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Scientific Methods </a:t>
            </a:r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13670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44958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An organized set of investigation procedures is called a </a:t>
            </a:r>
            <a:r>
              <a:rPr lang="en-US" altLang="en-US">
                <a:solidFill>
                  <a:srgbClr val="FF3399"/>
                </a:solidFill>
              </a:rPr>
              <a:t>scientific method</a:t>
            </a:r>
            <a:r>
              <a:rPr lang="en-US" altLang="en-US"/>
              <a:t>. </a:t>
            </a:r>
          </a:p>
        </p:txBody>
      </p:sp>
      <p:sp>
        <p:nvSpPr>
          <p:cNvPr id="113671" name="Text Box 7"/>
          <p:cNvSpPr txBox="1">
            <a:spLocks noChangeArrowheads="1"/>
          </p:cNvSpPr>
          <p:nvPr/>
        </p:nvSpPr>
        <p:spPr bwMode="auto">
          <a:xfrm>
            <a:off x="533400" y="3698875"/>
            <a:ext cx="38862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Six common steps found in scientific methods are shown.</a:t>
            </a:r>
            <a:r>
              <a:rPr lang="en-US" altLang="en-US"/>
              <a:t> </a:t>
            </a:r>
          </a:p>
        </p:txBody>
      </p:sp>
      <p:pic>
        <p:nvPicPr>
          <p:cNvPr id="113672" name="Picture 8" descr="MiddleSchoolAudio">
            <a:hlinkClick r:id="" action="ppaction://noaction">
              <a:snd r:embed="rId2" name="PS67301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971800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83" name="Picture 19" descr="scientific metho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950" y="1219200"/>
            <a:ext cx="3194050" cy="471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Text Box 20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8708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13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11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0" grpId="0"/>
      <p:bldP spid="1136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593850" y="633413"/>
            <a:ext cx="38290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Stating a Problem </a:t>
            </a: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14694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7391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Many scientific investigations begin when someone observes an event in nature and wonders why or how it occurs. </a:t>
            </a:r>
          </a:p>
        </p:txBody>
      </p:sp>
      <p:sp>
        <p:nvSpPr>
          <p:cNvPr id="114695" name="Text Box 7"/>
          <p:cNvSpPr txBox="1">
            <a:spLocks noChangeArrowheads="1"/>
          </p:cNvSpPr>
          <p:nvPr/>
        </p:nvSpPr>
        <p:spPr bwMode="auto">
          <a:xfrm>
            <a:off x="533400" y="3190875"/>
            <a:ext cx="73914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Then the question of “why” or “how” is the problem.</a:t>
            </a:r>
            <a:r>
              <a:rPr lang="en-US" altLang="en-US"/>
              <a:t> </a:t>
            </a:r>
          </a:p>
        </p:txBody>
      </p:sp>
      <p:sp>
        <p:nvSpPr>
          <p:cNvPr id="114696" name="Text Box 8"/>
          <p:cNvSpPr txBox="1">
            <a:spLocks noChangeArrowheads="1"/>
          </p:cNvSpPr>
          <p:nvPr/>
        </p:nvSpPr>
        <p:spPr bwMode="auto">
          <a:xfrm>
            <a:off x="533400" y="4384675"/>
            <a:ext cx="7391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Sometimes a statement of a problem arises from an activity that is not working.</a:t>
            </a:r>
          </a:p>
        </p:txBody>
      </p:sp>
      <p:sp>
        <p:nvSpPr>
          <p:cNvPr id="17415" name="Text Box 10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7737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1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4" grpId="0"/>
      <p:bldP spid="114695" grpId="0"/>
      <p:bldP spid="1146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593850" y="679450"/>
            <a:ext cx="63309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Researching and Gathering Information </a:t>
            </a: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15719" name="Text Box 7"/>
          <p:cNvSpPr txBox="1">
            <a:spLocks noChangeArrowheads="1"/>
          </p:cNvSpPr>
          <p:nvPr/>
        </p:nvSpPr>
        <p:spPr bwMode="auto">
          <a:xfrm>
            <a:off x="533400" y="1774825"/>
            <a:ext cx="4572000" cy="272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Before testing a hypothesis, it is useful to learn as much as possible about the background of the problem. </a:t>
            </a:r>
          </a:p>
        </p:txBody>
      </p:sp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533400" y="4572000"/>
            <a:ext cx="7391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Have others found information that will help determine what tests to do and what tests will not be helpful?</a:t>
            </a:r>
            <a:r>
              <a:rPr lang="en-US" altLang="en-US"/>
              <a:t> </a:t>
            </a:r>
          </a:p>
        </p:txBody>
      </p:sp>
      <p:pic>
        <p:nvPicPr>
          <p:cNvPr id="115721" name="Picture 9" descr="researchperson slid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936750"/>
            <a:ext cx="3200400" cy="25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 Box 10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6762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9" grpId="0"/>
      <p:bldP spid="1157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593850" y="67945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Forming a Hypothesis </a:t>
            </a: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533400" y="1371600"/>
            <a:ext cx="49530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</a:t>
            </a:r>
            <a:r>
              <a:rPr lang="en-US" altLang="en-US">
                <a:solidFill>
                  <a:srgbClr val="FF3399"/>
                </a:solidFill>
              </a:rPr>
              <a:t>hypothesis</a:t>
            </a:r>
            <a:r>
              <a:rPr lang="en-US" altLang="en-US"/>
              <a:t> </a:t>
            </a:r>
            <a:r>
              <a:rPr lang="en-US" altLang="en-US" b="0"/>
              <a:t>is a possible explanation for a problem using what you know and what you observe.</a:t>
            </a:r>
            <a:r>
              <a:rPr lang="en-US" altLang="en-US"/>
              <a:t> </a:t>
            </a:r>
          </a:p>
        </p:txBody>
      </p:sp>
      <p:sp>
        <p:nvSpPr>
          <p:cNvPr id="116743" name="Text Box 7"/>
          <p:cNvSpPr txBox="1">
            <a:spLocks noChangeArrowheads="1"/>
          </p:cNvSpPr>
          <p:nvPr/>
        </p:nvSpPr>
        <p:spPr bwMode="auto">
          <a:xfrm>
            <a:off x="533400" y="3276600"/>
            <a:ext cx="5029200" cy="272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For example, NASA scientists hypothesized that a ceramic material might withstand the heat and forces of reentry and could work on the space shuttle.</a:t>
            </a:r>
          </a:p>
        </p:txBody>
      </p:sp>
      <p:pic>
        <p:nvPicPr>
          <p:cNvPr id="116744" name="Picture 8" descr="MiddleSchoolAudio">
            <a:hlinkClick r:id="" action="ppaction://noaction">
              <a:snd r:embed="rId2" name="PS67302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755900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45" name="Picture 9" descr="spaceshuttle launch slid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447800"/>
            <a:ext cx="2916238" cy="436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Text Box 10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7719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16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1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116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2" grpId="0"/>
      <p:bldP spid="1167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Testing a Hypothesis </a:t>
            </a: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17766" name="Text Box 6"/>
          <p:cNvSpPr txBox="1">
            <a:spLocks noChangeArrowheads="1"/>
          </p:cNvSpPr>
          <p:nvPr/>
        </p:nvSpPr>
        <p:spPr bwMode="auto">
          <a:xfrm>
            <a:off x="533400" y="1600200"/>
            <a:ext cx="34290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Some hypotheses can be tested by making observations. </a:t>
            </a:r>
          </a:p>
        </p:txBody>
      </p:sp>
      <p:sp>
        <p:nvSpPr>
          <p:cNvPr id="117769" name="Text Box 9"/>
          <p:cNvSpPr txBox="1">
            <a:spLocks noChangeArrowheads="1"/>
          </p:cNvSpPr>
          <p:nvPr/>
        </p:nvSpPr>
        <p:spPr bwMode="auto">
          <a:xfrm>
            <a:off x="533400" y="3581400"/>
            <a:ext cx="36576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Others can be tested by building a model and relating it to real-life situations.</a:t>
            </a:r>
            <a:r>
              <a:rPr lang="en-US" altLang="en-US"/>
              <a:t> </a:t>
            </a:r>
          </a:p>
        </p:txBody>
      </p:sp>
      <p:pic>
        <p:nvPicPr>
          <p:cNvPr id="117770" name="Picture 10" descr="scientist slid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763713"/>
            <a:ext cx="4114800" cy="395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Text Box 11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28502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17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17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6" grpId="0"/>
      <p:bldP spid="1177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en-US" sz="3600" smtClean="0">
                <a:solidFill>
                  <a:schemeClr val="tx1"/>
                </a:solidFill>
              </a:rPr>
              <a:t>Students who demonstrate understanding can: </a:t>
            </a:r>
            <a:r>
              <a:rPr lang="en-US" altLang="en-US" smtClean="0">
                <a:solidFill>
                  <a:schemeClr val="tx1"/>
                </a:solidFill>
              </a:rPr>
              <a:t/>
            </a:r>
            <a:br>
              <a:rPr lang="en-US" altLang="en-US" smtClean="0">
                <a:solidFill>
                  <a:schemeClr val="tx1"/>
                </a:solidFill>
              </a:rPr>
            </a:br>
            <a:endParaRPr lang="en-US" altLang="en-US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463366"/>
              </p:ext>
            </p:extLst>
          </p:nvPr>
        </p:nvGraphicFramePr>
        <p:xfrm>
          <a:off x="76200" y="838200"/>
          <a:ext cx="9067800" cy="5989943"/>
        </p:xfrm>
        <a:graphic>
          <a:graphicData uri="http://schemas.openxmlformats.org/drawingml/2006/table">
            <a:tbl>
              <a:tblPr/>
              <a:tblGrid>
                <a:gridCol w="1331052"/>
                <a:gridCol w="7736748"/>
              </a:tblGrid>
              <a:tr h="1286006">
                <a:tc>
                  <a:txBody>
                    <a:bodyPr/>
                    <a:lstStyle/>
                    <a:p>
                      <a:r>
                        <a:rPr lang="en-US" sz="1600" dirty="0"/>
                        <a:t>HS-ETS1-1.</a:t>
                      </a:r>
                    </a:p>
                  </a:txBody>
                  <a:tcPr marL="61999" marR="61999" marT="31000" marB="31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Analyze a major global challenge to specify qualitative and quantitative criteria and constraints for solutions that account for societal needs and wants.</a:t>
                      </a:r>
                    </a:p>
                  </a:txBody>
                  <a:tcPr marL="61999" marR="61999" marT="31000" marB="31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6006">
                <a:tc>
                  <a:txBody>
                    <a:bodyPr/>
                    <a:lstStyle/>
                    <a:p>
                      <a:r>
                        <a:rPr lang="en-US" sz="1600"/>
                        <a:t>HS-ETS1-2.</a:t>
                      </a:r>
                    </a:p>
                  </a:txBody>
                  <a:tcPr marL="61999" marR="61999" marT="31000" marB="31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Design a solution to a complex real-world problem by breaking it down into smaller, more manageable problems that can be solved through engineering.</a:t>
                      </a:r>
                    </a:p>
                  </a:txBody>
                  <a:tcPr marL="61999" marR="61999" marT="31000" marB="31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68258">
                <a:tc>
                  <a:txBody>
                    <a:bodyPr/>
                    <a:lstStyle/>
                    <a:p>
                      <a:r>
                        <a:rPr lang="en-US" sz="1600"/>
                        <a:t>HS-ETS1-3.</a:t>
                      </a:r>
                    </a:p>
                  </a:txBody>
                  <a:tcPr marL="61999" marR="61999" marT="31000" marB="31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Evaluate a solution to a complex real-world problem based on prioritized criteria and trade-offs that account for a range of constraints, including cost, safety, reliability, and aesthetics as well as possible social, cultural, and environmental impacts.</a:t>
                      </a:r>
                    </a:p>
                  </a:txBody>
                  <a:tcPr marL="61999" marR="61999" marT="31000" marB="31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7131">
                <a:tc>
                  <a:txBody>
                    <a:bodyPr/>
                    <a:lstStyle/>
                    <a:p>
                      <a:r>
                        <a:rPr lang="en-US" sz="1600"/>
                        <a:t>HS-ETS1-4.</a:t>
                      </a:r>
                    </a:p>
                  </a:txBody>
                  <a:tcPr marL="61999" marR="61999" marT="31000" marB="31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Use a computer simulation to model the impact of proposed solutions to a complex real-world problem with numerous criteria and constraints on interactions within and between systems relevant to the problem.</a:t>
                      </a:r>
                    </a:p>
                  </a:txBody>
                  <a:tcPr marL="61999" marR="61999" marT="31000" marB="31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91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Testing a Hypothesis </a:t>
            </a:r>
          </a:p>
        </p:txBody>
      </p:sp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18790" name="Text Box 6"/>
          <p:cNvSpPr txBox="1">
            <a:spLocks noChangeArrowheads="1"/>
          </p:cNvSpPr>
          <p:nvPr/>
        </p:nvSpPr>
        <p:spPr bwMode="auto">
          <a:xfrm>
            <a:off x="533400" y="1600200"/>
            <a:ext cx="73914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One common way to test a hypothesis is to perform an experiment.</a:t>
            </a:r>
            <a:r>
              <a:rPr lang="en-US" altLang="en-US"/>
              <a:t> </a:t>
            </a:r>
          </a:p>
        </p:txBody>
      </p:sp>
      <p:sp>
        <p:nvSpPr>
          <p:cNvPr id="118791" name="Text Box 7"/>
          <p:cNvSpPr txBox="1">
            <a:spLocks noChangeArrowheads="1"/>
          </p:cNvSpPr>
          <p:nvPr/>
        </p:nvSpPr>
        <p:spPr bwMode="auto">
          <a:xfrm>
            <a:off x="533400" y="2936875"/>
            <a:ext cx="7239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An </a:t>
            </a:r>
            <a:r>
              <a:rPr lang="en-US" altLang="en-US">
                <a:solidFill>
                  <a:srgbClr val="FF3399"/>
                </a:solidFill>
              </a:rPr>
              <a:t>experiment</a:t>
            </a:r>
            <a:r>
              <a:rPr lang="en-US" altLang="en-US" b="0"/>
              <a:t> tests the effect of one thing on another using controlled conditions.</a:t>
            </a:r>
            <a:r>
              <a:rPr lang="en-US" altLang="en-US"/>
              <a:t> </a:t>
            </a:r>
          </a:p>
        </p:txBody>
      </p:sp>
      <p:pic>
        <p:nvPicPr>
          <p:cNvPr id="118792" name="Picture 8" descr="MiddleSchoolAudio">
            <a:hlinkClick r:id="" action="ppaction://noaction">
              <a:snd r:embed="rId2" name="PS67303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898900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54616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0" grpId="0"/>
      <p:bldP spid="11879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Variables </a:t>
            </a:r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533400" y="1358900"/>
            <a:ext cx="73914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</a:t>
            </a:r>
            <a:r>
              <a:rPr lang="en-US" altLang="en-US">
                <a:solidFill>
                  <a:srgbClr val="FF3399"/>
                </a:solidFill>
              </a:rPr>
              <a:t>variable</a:t>
            </a:r>
            <a:r>
              <a:rPr lang="en-US" altLang="en-US" b="0"/>
              <a:t> is a quantity that can have more than a single value.</a:t>
            </a:r>
            <a:r>
              <a:rPr lang="en-US" altLang="en-US"/>
              <a:t> </a:t>
            </a:r>
          </a:p>
        </p:txBody>
      </p:sp>
      <p:sp>
        <p:nvSpPr>
          <p:cNvPr id="119815" name="Text Box 7"/>
          <p:cNvSpPr txBox="1">
            <a:spLocks noChangeArrowheads="1"/>
          </p:cNvSpPr>
          <p:nvPr/>
        </p:nvSpPr>
        <p:spPr bwMode="auto">
          <a:xfrm>
            <a:off x="533400" y="2425700"/>
            <a:ext cx="7239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You might set up an experiment to determine which of three fertilizers helps plants to grow the biggest. </a:t>
            </a:r>
          </a:p>
        </p:txBody>
      </p:sp>
      <p:pic>
        <p:nvPicPr>
          <p:cNvPr id="119816" name="Picture 8" descr="MiddleSchoolAudio">
            <a:hlinkClick r:id="" action="ppaction://noaction">
              <a:snd r:embed="rId2" name="PS67304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892300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17" name="Text Box 9"/>
          <p:cNvSpPr txBox="1">
            <a:spLocks noChangeArrowheads="1"/>
          </p:cNvSpPr>
          <p:nvPr/>
        </p:nvSpPr>
        <p:spPr bwMode="auto">
          <a:xfrm>
            <a:off x="533400" y="3946525"/>
            <a:ext cx="72390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Possible factors include plant type, amount of sunlight, amount of water,   room temperature, type of soil, and type of fertilizer.</a:t>
            </a:r>
          </a:p>
        </p:txBody>
      </p:sp>
      <p:sp>
        <p:nvSpPr>
          <p:cNvPr id="22536" name="Text Box 10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1853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4" grpId="0"/>
      <p:bldP spid="119815" grpId="0"/>
      <p:bldP spid="1198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Variables </a:t>
            </a: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533400" y="1219200"/>
            <a:ext cx="79248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In this experiment, the amount of growth is the </a:t>
            </a:r>
            <a:r>
              <a:rPr lang="en-US" altLang="en-US">
                <a:solidFill>
                  <a:srgbClr val="FF3399"/>
                </a:solidFill>
              </a:rPr>
              <a:t>dependent variable</a:t>
            </a:r>
            <a:r>
              <a:rPr lang="en-US" altLang="en-US" b="0"/>
              <a:t> because its value changes according to the changes in the other variables.</a:t>
            </a:r>
          </a:p>
        </p:txBody>
      </p:sp>
      <p:pic>
        <p:nvPicPr>
          <p:cNvPr id="120840" name="Picture 8" descr="MiddleSchoolAudio">
            <a:hlinkClick r:id="" action="ppaction://noaction">
              <a:snd r:embed="rId2" name="PS67305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667000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1816" name="Group 9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641947"/>
              </p:ext>
            </p:extLst>
          </p:nvPr>
        </p:nvGraphicFramePr>
        <p:xfrm>
          <a:off x="304799" y="3127374"/>
          <a:ext cx="8610601" cy="3502025"/>
        </p:xfrm>
        <a:graphic>
          <a:graphicData uri="http://schemas.openxmlformats.org/drawingml/2006/table">
            <a:tbl>
              <a:tblPr/>
              <a:tblGrid>
                <a:gridCol w="1117723"/>
                <a:gridCol w="2191748"/>
                <a:gridCol w="1609888"/>
                <a:gridCol w="1722579"/>
                <a:gridCol w="1968663"/>
              </a:tblGrid>
              <a:tr h="7004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Plant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Amount of Water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Amount of Sun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Fertilizer Type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Height after two weeks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4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16cm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4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14cm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4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18cm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4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none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10cm</a:t>
                      </a: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96" name="Text Box 985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4538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21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Variables </a:t>
            </a:r>
          </a:p>
        </p:txBody>
      </p:sp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85351" name="Text Box 7"/>
          <p:cNvSpPr txBox="1">
            <a:spLocks noChangeArrowheads="1"/>
          </p:cNvSpPr>
          <p:nvPr/>
        </p:nvSpPr>
        <p:spPr bwMode="auto">
          <a:xfrm>
            <a:off x="533400" y="1447800"/>
            <a:ext cx="7239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variable you change to see how it will affect the dependent variable is called the </a:t>
            </a:r>
            <a:r>
              <a:rPr lang="en-US" altLang="en-US">
                <a:solidFill>
                  <a:srgbClr val="FF3399"/>
                </a:solidFill>
              </a:rPr>
              <a:t>independent variable.</a:t>
            </a:r>
          </a:p>
        </p:txBody>
      </p:sp>
      <p:pic>
        <p:nvPicPr>
          <p:cNvPr id="185353" name="Picture 9" descr="MiddleSchoolAudio">
            <a:hlinkClick r:id="" action="ppaction://noaction">
              <a:snd r:embed="rId2" name="PS67306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0" y="2419350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 Box 87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  <p:graphicFrame>
        <p:nvGraphicFramePr>
          <p:cNvPr id="185432" name="Group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988870"/>
              </p:ext>
            </p:extLst>
          </p:nvPr>
        </p:nvGraphicFramePr>
        <p:xfrm>
          <a:off x="304799" y="3127374"/>
          <a:ext cx="8610601" cy="3502025"/>
        </p:xfrm>
        <a:graphic>
          <a:graphicData uri="http://schemas.openxmlformats.org/drawingml/2006/table">
            <a:tbl>
              <a:tblPr/>
              <a:tblGrid>
                <a:gridCol w="1117723"/>
                <a:gridCol w="2191748"/>
                <a:gridCol w="1609888"/>
                <a:gridCol w="1722579"/>
                <a:gridCol w="1968663"/>
              </a:tblGrid>
              <a:tr h="7004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Plant</a:t>
                      </a: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Amount of Water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Amount of Sun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Fertilizer Type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Height after two weeks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4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16cm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4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14cm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4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18cm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4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none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10cm</a:t>
                      </a: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806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5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85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5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Constants and Controls  </a:t>
            </a:r>
          </a:p>
        </p:txBody>
      </p: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21862" name="Text Box 6"/>
          <p:cNvSpPr txBox="1">
            <a:spLocks noChangeArrowheads="1"/>
          </p:cNvSpPr>
          <p:nvPr/>
        </p:nvSpPr>
        <p:spPr bwMode="auto">
          <a:xfrm>
            <a:off x="533400" y="1457325"/>
            <a:ext cx="73914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factor that does not change when other variables change is called a </a:t>
            </a:r>
            <a:r>
              <a:rPr lang="en-US" altLang="en-US">
                <a:solidFill>
                  <a:srgbClr val="FF3399"/>
                </a:solidFill>
              </a:rPr>
              <a:t>constant.</a:t>
            </a:r>
            <a:r>
              <a:rPr lang="en-US" altLang="en-US"/>
              <a:t> </a:t>
            </a:r>
            <a:endParaRPr lang="en-US" altLang="en-US" b="0"/>
          </a:p>
        </p:txBody>
      </p:sp>
      <p:sp>
        <p:nvSpPr>
          <p:cNvPr id="121863" name="Text Box 7"/>
          <p:cNvSpPr txBox="1">
            <a:spLocks noChangeArrowheads="1"/>
          </p:cNvSpPr>
          <p:nvPr/>
        </p:nvSpPr>
        <p:spPr bwMode="auto">
          <a:xfrm>
            <a:off x="533400" y="2765425"/>
            <a:ext cx="7239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You might set up four trials, using the same soil and type of plant. </a:t>
            </a:r>
          </a:p>
        </p:txBody>
      </p:sp>
      <p:pic>
        <p:nvPicPr>
          <p:cNvPr id="121864" name="Picture 8" descr="MiddleSchoolAudio">
            <a:hlinkClick r:id="" action="ppaction://noaction">
              <a:snd r:embed="rId2" name="PS67307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009775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66" name="Text Box 10"/>
          <p:cNvSpPr txBox="1">
            <a:spLocks noChangeArrowheads="1"/>
          </p:cNvSpPr>
          <p:nvPr/>
        </p:nvSpPr>
        <p:spPr bwMode="auto">
          <a:xfrm>
            <a:off x="533400" y="4079875"/>
            <a:ext cx="7239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Each plant is given the same amount of sunlight and water and is kept at the same temperature. These are constants.</a:t>
            </a:r>
          </a:p>
        </p:txBody>
      </p:sp>
      <p:sp>
        <p:nvSpPr>
          <p:cNvPr id="25608" name="Text Box 11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1820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21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2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2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2" grpId="0"/>
      <p:bldP spid="121863" grpId="0"/>
      <p:bldP spid="1218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Constants and Controls  </a:t>
            </a:r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22886" name="Text Box 6"/>
          <p:cNvSpPr txBox="1">
            <a:spLocks noChangeArrowheads="1"/>
          </p:cNvSpPr>
          <p:nvPr/>
        </p:nvSpPr>
        <p:spPr bwMode="auto">
          <a:xfrm>
            <a:off x="533400" y="1295400"/>
            <a:ext cx="73914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fourth plant is not fertilized.</a:t>
            </a:r>
          </a:p>
        </p:txBody>
      </p:sp>
      <p:sp>
        <p:nvSpPr>
          <p:cNvPr id="122887" name="Text Box 7"/>
          <p:cNvSpPr txBox="1">
            <a:spLocks noChangeArrowheads="1"/>
          </p:cNvSpPr>
          <p:nvPr/>
        </p:nvSpPr>
        <p:spPr bwMode="auto">
          <a:xfrm>
            <a:off x="533400" y="1895475"/>
            <a:ext cx="8153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This plant is a control. A </a:t>
            </a:r>
            <a:r>
              <a:rPr lang="en-US" altLang="en-US">
                <a:solidFill>
                  <a:srgbClr val="FF3399"/>
                </a:solidFill>
              </a:rPr>
              <a:t>control</a:t>
            </a:r>
            <a:r>
              <a:rPr lang="en-US" altLang="en-US" b="0"/>
              <a:t> is the standard by which the test results can be compared.</a:t>
            </a:r>
          </a:p>
        </p:txBody>
      </p:sp>
      <p:pic>
        <p:nvPicPr>
          <p:cNvPr id="122888" name="Picture 8" descr="MiddleSchoolAudio">
            <a:hlinkClick r:id="" action="ppaction://noaction">
              <a:snd r:embed="rId2" name="PS67308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886075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2891" name="Group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6454"/>
              </p:ext>
            </p:extLst>
          </p:nvPr>
        </p:nvGraphicFramePr>
        <p:xfrm>
          <a:off x="152400" y="3355974"/>
          <a:ext cx="8839200" cy="3349625"/>
        </p:xfrm>
        <a:graphic>
          <a:graphicData uri="http://schemas.openxmlformats.org/drawingml/2006/table">
            <a:tbl>
              <a:tblPr/>
              <a:tblGrid>
                <a:gridCol w="1147397"/>
                <a:gridCol w="2249936"/>
                <a:gridCol w="1652628"/>
                <a:gridCol w="1768311"/>
                <a:gridCol w="2020928"/>
              </a:tblGrid>
              <a:tr h="6699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Plant</a:t>
                      </a: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Amount of Water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Amount of Sun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Fertilizer Type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Height after two weeks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16cm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14cm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18cm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none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10cm</a:t>
                      </a: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69" name="Text Box 49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48457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122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6" grpId="0"/>
      <p:bldP spid="12288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Constants and Controls  </a:t>
            </a:r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86377" name="Text Box 9"/>
          <p:cNvSpPr txBox="1">
            <a:spLocks noChangeArrowheads="1"/>
          </p:cNvSpPr>
          <p:nvPr/>
        </p:nvSpPr>
        <p:spPr bwMode="auto">
          <a:xfrm>
            <a:off x="533400" y="1447800"/>
            <a:ext cx="74676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Suppose that after several days, the three fertilized plants grow between 2 and 3 cm.</a:t>
            </a:r>
          </a:p>
        </p:txBody>
      </p:sp>
      <p:sp>
        <p:nvSpPr>
          <p:cNvPr id="27653" name="Text Box 89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  <p:graphicFrame>
        <p:nvGraphicFramePr>
          <p:cNvPr id="186458" name="Group 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303358"/>
              </p:ext>
            </p:extLst>
          </p:nvPr>
        </p:nvGraphicFramePr>
        <p:xfrm>
          <a:off x="228601" y="2666999"/>
          <a:ext cx="8762999" cy="4038600"/>
        </p:xfrm>
        <a:graphic>
          <a:graphicData uri="http://schemas.openxmlformats.org/drawingml/2006/table">
            <a:tbl>
              <a:tblPr/>
              <a:tblGrid>
                <a:gridCol w="1137505"/>
                <a:gridCol w="2230540"/>
                <a:gridCol w="1638381"/>
                <a:gridCol w="1753067"/>
                <a:gridCol w="2003506"/>
              </a:tblGrid>
              <a:tr h="8077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Plant</a:t>
                      </a: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Amount of Water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Amount of Sun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Fertilizer Type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Height after two weeks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77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16cm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77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14cm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77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18cm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77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none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10cm</a:t>
                      </a: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095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6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Constants and Controls  </a:t>
            </a:r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87399" name="Text Box 7"/>
          <p:cNvSpPr txBox="1">
            <a:spLocks noChangeArrowheads="1"/>
          </p:cNvSpPr>
          <p:nvPr/>
        </p:nvSpPr>
        <p:spPr bwMode="auto">
          <a:xfrm>
            <a:off x="533400" y="1371600"/>
            <a:ext cx="79248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If the unfertilized plant grows 1.5 cm, you might infer that the growth of the fertilized plants was due to the fertilizers.</a:t>
            </a:r>
            <a:r>
              <a:rPr lang="en-US" altLang="en-US"/>
              <a:t> </a:t>
            </a:r>
          </a:p>
        </p:txBody>
      </p:sp>
      <p:sp>
        <p:nvSpPr>
          <p:cNvPr id="28677" name="Text Box 84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  <p:graphicFrame>
        <p:nvGraphicFramePr>
          <p:cNvPr id="187477" name="Group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054255"/>
              </p:ext>
            </p:extLst>
          </p:nvPr>
        </p:nvGraphicFramePr>
        <p:xfrm>
          <a:off x="152400" y="2895599"/>
          <a:ext cx="8839200" cy="3733800"/>
        </p:xfrm>
        <a:graphic>
          <a:graphicData uri="http://schemas.openxmlformats.org/drawingml/2006/table">
            <a:tbl>
              <a:tblPr/>
              <a:tblGrid>
                <a:gridCol w="1147397"/>
                <a:gridCol w="2249936"/>
                <a:gridCol w="1652628"/>
                <a:gridCol w="1768311"/>
                <a:gridCol w="2020928"/>
              </a:tblGrid>
              <a:tr h="7467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Plant</a:t>
                      </a: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Amount of Water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Amount of Sun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Fertilizer Type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CA22"/>
                          </a:solidFill>
                          <a:effectLst/>
                          <a:latin typeface="Arial" charset="0"/>
                          <a:cs typeface="Arial" charset="0"/>
                        </a:rPr>
                        <a:t>Height after two weeks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ECCA2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7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16cm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7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14cm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7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18cm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7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oz. every three days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6hr/day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none</a:t>
                      </a:r>
                      <a:endParaRPr kumimoji="0" lang="en-US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10cm</a:t>
                      </a: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470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7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Analyzing the Data </a:t>
            </a: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23913" name="Text Box 9"/>
          <p:cNvSpPr txBox="1">
            <a:spLocks noChangeArrowheads="1"/>
          </p:cNvSpPr>
          <p:nvPr/>
        </p:nvSpPr>
        <p:spPr bwMode="auto">
          <a:xfrm>
            <a:off x="533400" y="3451225"/>
            <a:ext cx="74676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Interpreting the data and analyzing the observations is an important step.</a:t>
            </a:r>
            <a:r>
              <a:rPr lang="en-US" altLang="en-US"/>
              <a:t> </a:t>
            </a:r>
          </a:p>
        </p:txBody>
      </p:sp>
      <p:sp>
        <p:nvSpPr>
          <p:cNvPr id="123914" name="Text Box 10"/>
          <p:cNvSpPr txBox="1">
            <a:spLocks noChangeArrowheads="1"/>
          </p:cNvSpPr>
          <p:nvPr/>
        </p:nvSpPr>
        <p:spPr bwMode="auto">
          <a:xfrm>
            <a:off x="533400" y="4594225"/>
            <a:ext cx="74676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If the data are not organized in a logical manner, wrong conclusions can be drawn.</a:t>
            </a:r>
          </a:p>
        </p:txBody>
      </p:sp>
      <p:sp>
        <p:nvSpPr>
          <p:cNvPr id="123915" name="Text Box 11"/>
          <p:cNvSpPr txBox="1">
            <a:spLocks noChangeArrowheads="1"/>
          </p:cNvSpPr>
          <p:nvPr/>
        </p:nvSpPr>
        <p:spPr bwMode="auto">
          <a:xfrm>
            <a:off x="533400" y="1419225"/>
            <a:ext cx="73914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An important part of every experiment includes recording observations and organizing the test data into easy-to-read tables and graphs.</a:t>
            </a:r>
          </a:p>
        </p:txBody>
      </p:sp>
      <p:sp>
        <p:nvSpPr>
          <p:cNvPr id="29703" name="Text Box 14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98746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3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3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23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3" grpId="0"/>
      <p:bldP spid="123914" grpId="0"/>
      <p:bldP spid="1239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Drawing Conclusions </a:t>
            </a:r>
          </a:p>
        </p:txBody>
      </p: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24936" name="Text Box 8"/>
          <p:cNvSpPr txBox="1">
            <a:spLocks noChangeArrowheads="1"/>
          </p:cNvSpPr>
          <p:nvPr/>
        </p:nvSpPr>
        <p:spPr bwMode="auto">
          <a:xfrm>
            <a:off x="533400" y="1565275"/>
            <a:ext cx="7391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Based on the analysis of your data, you decide whether or not your hypothesis is supported.</a:t>
            </a:r>
          </a:p>
        </p:txBody>
      </p:sp>
      <p:sp>
        <p:nvSpPr>
          <p:cNvPr id="124937" name="Text Box 9"/>
          <p:cNvSpPr txBox="1">
            <a:spLocks noChangeArrowheads="1"/>
          </p:cNvSpPr>
          <p:nvPr/>
        </p:nvSpPr>
        <p:spPr bwMode="auto">
          <a:xfrm>
            <a:off x="533400" y="3336925"/>
            <a:ext cx="74676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For the hypothesis to be considered valid and widely accepted, the experiment must result in the exact same data every time it is repeated. </a:t>
            </a:r>
          </a:p>
        </p:txBody>
      </p:sp>
      <p:sp>
        <p:nvSpPr>
          <p:cNvPr id="30726" name="Text Box 11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7404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6" grpId="0"/>
      <p:bldP spid="1249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8"/>
          <p:cNvSpPr txBox="1">
            <a:spLocks noChangeArrowheads="1"/>
          </p:cNvSpPr>
          <p:nvPr/>
        </p:nvSpPr>
        <p:spPr bwMode="auto">
          <a:xfrm>
            <a:off x="1524000" y="609600"/>
            <a:ext cx="45236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600" dirty="0" smtClean="0">
                <a:solidFill>
                  <a:srgbClr val="ECCA22"/>
                </a:solidFill>
              </a:rPr>
              <a:t>The </a:t>
            </a:r>
            <a:r>
              <a:rPr lang="en-US" altLang="en-US" sz="3600" dirty="0">
                <a:solidFill>
                  <a:srgbClr val="ECCA22"/>
                </a:solidFill>
              </a:rPr>
              <a:t>Nature of Science</a:t>
            </a:r>
          </a:p>
        </p:txBody>
      </p:sp>
      <p:sp>
        <p:nvSpPr>
          <p:cNvPr id="4100" name="Rectangle 12"/>
          <p:cNvSpPr>
            <a:spLocks noChangeArrowheads="1"/>
          </p:cNvSpPr>
          <p:nvPr/>
        </p:nvSpPr>
        <p:spPr bwMode="auto">
          <a:xfrm>
            <a:off x="1600200" y="3611563"/>
            <a:ext cx="6934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solidFill>
                  <a:schemeClr val="bg1"/>
                </a:solidFill>
              </a:rPr>
              <a:t>Section 3:  </a:t>
            </a:r>
            <a:r>
              <a:rPr lang="en-US" altLang="en-US" b="0">
                <a:hlinkClick r:id="rId2" action="ppaction://hlinksldjump"/>
              </a:rPr>
              <a:t>Communicating with Graphs</a:t>
            </a:r>
            <a:endParaRPr lang="en-US" altLang="en-US" b="0"/>
          </a:p>
        </p:txBody>
      </p:sp>
      <p:sp>
        <p:nvSpPr>
          <p:cNvPr id="4101" name="Rectangle 13"/>
          <p:cNvSpPr>
            <a:spLocks noChangeArrowheads="1"/>
          </p:cNvSpPr>
          <p:nvPr/>
        </p:nvSpPr>
        <p:spPr bwMode="auto">
          <a:xfrm>
            <a:off x="1600200" y="1600200"/>
            <a:ext cx="6553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 dirty="0">
                <a:solidFill>
                  <a:schemeClr val="bg1"/>
                </a:solidFill>
              </a:rPr>
              <a:t>Section 1:  </a:t>
            </a:r>
            <a:r>
              <a:rPr lang="en-US" altLang="en-US" b="0" dirty="0">
                <a:hlinkClick r:id="rId3" action="ppaction://hlinksldjump"/>
              </a:rPr>
              <a:t>The Methods of Science</a:t>
            </a:r>
            <a:r>
              <a:rPr lang="en-US" altLang="en-US" dirty="0">
                <a:hlinkClick r:id="rId3" action="ppaction://hlinksldjump"/>
              </a:rPr>
              <a:t> </a:t>
            </a:r>
            <a:endParaRPr lang="en-US" altLang="en-US" dirty="0"/>
          </a:p>
        </p:txBody>
      </p:sp>
      <p:sp>
        <p:nvSpPr>
          <p:cNvPr id="4102" name="Rectangle 14"/>
          <p:cNvSpPr>
            <a:spLocks noChangeArrowheads="1"/>
          </p:cNvSpPr>
          <p:nvPr/>
        </p:nvSpPr>
        <p:spPr bwMode="auto">
          <a:xfrm>
            <a:off x="1600200" y="2622550"/>
            <a:ext cx="6553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solidFill>
                  <a:schemeClr val="bg1"/>
                </a:solidFill>
              </a:rPr>
              <a:t>Section 2:  </a:t>
            </a:r>
            <a:r>
              <a:rPr lang="en-US" altLang="en-US" b="0">
                <a:hlinkClick r:id="rId4" action="ppaction://hlinksldjump"/>
              </a:rPr>
              <a:t>Standards of Measurement </a:t>
            </a:r>
            <a:endParaRPr lang="en-US" altLang="en-US" b="0"/>
          </a:p>
        </p:txBody>
      </p:sp>
    </p:spTree>
    <p:extLst>
      <p:ext uri="{BB962C8B-B14F-4D97-AF65-F5344CB8AC3E}">
        <p14:creationId xmlns:p14="http://schemas.microsoft.com/office/powerpoint/2010/main" val="66076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Being Objective</a:t>
            </a:r>
          </a:p>
        </p:txBody>
      </p:sp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533400" y="1565275"/>
            <a:ext cx="7391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</a:t>
            </a:r>
            <a:r>
              <a:rPr lang="en-US" altLang="en-US">
                <a:solidFill>
                  <a:srgbClr val="FF3399"/>
                </a:solidFill>
              </a:rPr>
              <a:t>bias</a:t>
            </a:r>
            <a:r>
              <a:rPr lang="en-US" altLang="en-US" b="0"/>
              <a:t> occurs when what the scientist expects changes how the results are viewed.</a:t>
            </a:r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533400" y="3336925"/>
            <a:ext cx="74676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This expectation might cause a scientist to select a result from one trial over those from other trials.</a:t>
            </a:r>
            <a:r>
              <a:rPr lang="en-US" altLang="en-US"/>
              <a:t> </a:t>
            </a:r>
          </a:p>
        </p:txBody>
      </p:sp>
      <p:pic>
        <p:nvPicPr>
          <p:cNvPr id="125960" name="Picture 8" descr="MiddleSchoolAudio">
            <a:hlinkClick r:id="" action="ppaction://noaction">
              <a:snd r:embed="rId2" name="PS67309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2562225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Text Box 9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7947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8" grpId="0"/>
      <p:bldP spid="12595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Being Objective</a:t>
            </a:r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26982" name="Text Box 6"/>
          <p:cNvSpPr txBox="1">
            <a:spLocks noChangeArrowheads="1"/>
          </p:cNvSpPr>
          <p:nvPr/>
        </p:nvSpPr>
        <p:spPr bwMode="auto">
          <a:xfrm>
            <a:off x="533400" y="1343025"/>
            <a:ext cx="7391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Scientists can lessen bias by running as many trials as possible and by keeping accurate notes of each observation made.</a:t>
            </a:r>
          </a:p>
        </p:txBody>
      </p:sp>
      <p:sp>
        <p:nvSpPr>
          <p:cNvPr id="126983" name="Text Box 7"/>
          <p:cNvSpPr txBox="1">
            <a:spLocks noChangeArrowheads="1"/>
          </p:cNvSpPr>
          <p:nvPr/>
        </p:nvSpPr>
        <p:spPr bwMode="auto">
          <a:xfrm>
            <a:off x="533400" y="2895600"/>
            <a:ext cx="74676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Valid experiments also must have data that are measurable.</a:t>
            </a:r>
            <a:r>
              <a:rPr lang="en-US" altLang="en-US"/>
              <a:t> </a:t>
            </a:r>
          </a:p>
        </p:txBody>
      </p:sp>
      <p:sp>
        <p:nvSpPr>
          <p:cNvPr id="126985" name="Text Box 9"/>
          <p:cNvSpPr txBox="1">
            <a:spLocks noChangeArrowheads="1"/>
          </p:cNvSpPr>
          <p:nvPr/>
        </p:nvSpPr>
        <p:spPr bwMode="auto">
          <a:xfrm>
            <a:off x="533400" y="4038600"/>
            <a:ext cx="74676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For example, a scientist performing a global warming study must base his or her data on accurate measures of global temperature.</a:t>
            </a:r>
            <a:r>
              <a:rPr lang="en-US" altLang="en-US"/>
              <a:t> </a:t>
            </a:r>
          </a:p>
        </p:txBody>
      </p:sp>
      <p:sp>
        <p:nvSpPr>
          <p:cNvPr id="32775" name="Text Box 13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0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2" grpId="0"/>
      <p:bldP spid="126983" grpId="0"/>
      <p:bldP spid="1269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Being Objective</a:t>
            </a:r>
          </a:p>
        </p:txBody>
      </p:sp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28006" name="Text Box 6"/>
          <p:cNvSpPr txBox="1">
            <a:spLocks noChangeArrowheads="1"/>
          </p:cNvSpPr>
          <p:nvPr/>
        </p:nvSpPr>
        <p:spPr bwMode="auto">
          <a:xfrm>
            <a:off x="533400" y="1612900"/>
            <a:ext cx="73914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experiment must be repeatable.</a:t>
            </a:r>
          </a:p>
        </p:txBody>
      </p:sp>
      <p:sp>
        <p:nvSpPr>
          <p:cNvPr id="128007" name="Text Box 7"/>
          <p:cNvSpPr txBox="1">
            <a:spLocks noChangeArrowheads="1"/>
          </p:cNvSpPr>
          <p:nvPr/>
        </p:nvSpPr>
        <p:spPr bwMode="auto">
          <a:xfrm>
            <a:off x="533400" y="2708275"/>
            <a:ext cx="74676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Findings are supportable when other scientists perform the same experiment and get the same results.</a:t>
            </a:r>
          </a:p>
        </p:txBody>
      </p:sp>
      <p:sp>
        <p:nvSpPr>
          <p:cNvPr id="33798" name="Text Box 9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88781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6" grpId="0"/>
      <p:bldP spid="12800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Visualizing with Models </a:t>
            </a:r>
          </a:p>
        </p:txBody>
      </p:sp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29030" name="Text Box 6"/>
          <p:cNvSpPr txBox="1">
            <a:spLocks noChangeArrowheads="1"/>
          </p:cNvSpPr>
          <p:nvPr/>
        </p:nvSpPr>
        <p:spPr bwMode="auto">
          <a:xfrm>
            <a:off x="533400" y="1612900"/>
            <a:ext cx="33528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Sometimes, scientists cannot see everything that they are testing.</a:t>
            </a:r>
            <a:r>
              <a:rPr lang="en-US" altLang="en-US"/>
              <a:t> </a:t>
            </a:r>
          </a:p>
        </p:txBody>
      </p:sp>
      <p:sp>
        <p:nvSpPr>
          <p:cNvPr id="129031" name="Text Box 7"/>
          <p:cNvSpPr txBox="1">
            <a:spLocks noChangeArrowheads="1"/>
          </p:cNvSpPr>
          <p:nvPr/>
        </p:nvSpPr>
        <p:spPr bwMode="auto">
          <a:xfrm>
            <a:off x="533400" y="4384675"/>
            <a:ext cx="78486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They might be observing something that is too large, too small, or takes too much time to see completely.</a:t>
            </a:r>
            <a:r>
              <a:rPr lang="en-US" altLang="en-US"/>
              <a:t> </a:t>
            </a:r>
          </a:p>
        </p:txBody>
      </p:sp>
      <p:pic>
        <p:nvPicPr>
          <p:cNvPr id="129034" name="Picture 10" descr="model slid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524000"/>
            <a:ext cx="3429000" cy="284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3" name="Text Box 11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4129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29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0" grpId="0"/>
      <p:bldP spid="12903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Visualizing with Models </a:t>
            </a:r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225288" name="Text Box 8"/>
          <p:cNvSpPr txBox="1">
            <a:spLocks noChangeArrowheads="1"/>
          </p:cNvSpPr>
          <p:nvPr/>
        </p:nvSpPr>
        <p:spPr bwMode="auto">
          <a:xfrm>
            <a:off x="533400" y="1600200"/>
            <a:ext cx="2971800" cy="272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</a:t>
            </a:r>
            <a:r>
              <a:rPr lang="en-US" altLang="en-US">
                <a:solidFill>
                  <a:srgbClr val="FF3399"/>
                </a:solidFill>
              </a:rPr>
              <a:t>model</a:t>
            </a:r>
            <a:r>
              <a:rPr lang="en-US" altLang="en-US" b="0"/>
              <a:t> represents an idea, event, or object to help people better understand it.</a:t>
            </a:r>
          </a:p>
        </p:txBody>
      </p:sp>
      <p:pic>
        <p:nvPicPr>
          <p:cNvPr id="225289" name="Picture 9" descr="MiddleSchoolAudio">
            <a:hlinkClick r:id="" action="ppaction://noaction">
              <a:snd r:embed="rId2" name="PS67310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898900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290" name="Picture 10" descr="model slide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999" y="1752600"/>
            <a:ext cx="468110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Text Box 11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1190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25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25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25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Models in History </a:t>
            </a:r>
          </a:p>
        </p:txBody>
      </p:sp>
      <p:sp>
        <p:nvSpPr>
          <p:cNvPr id="36867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30054" name="Text Box 6"/>
          <p:cNvSpPr txBox="1">
            <a:spLocks noChangeArrowheads="1"/>
          </p:cNvSpPr>
          <p:nvPr/>
        </p:nvSpPr>
        <p:spPr bwMode="auto">
          <a:xfrm>
            <a:off x="533400" y="1371600"/>
            <a:ext cx="73914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Lord Kelvin, who lived in England in the 1800s, was famous for making models.</a:t>
            </a:r>
          </a:p>
        </p:txBody>
      </p:sp>
      <p:sp>
        <p:nvSpPr>
          <p:cNvPr id="130055" name="Text Box 7"/>
          <p:cNvSpPr txBox="1">
            <a:spLocks noChangeArrowheads="1"/>
          </p:cNvSpPr>
          <p:nvPr/>
        </p:nvSpPr>
        <p:spPr bwMode="auto">
          <a:xfrm>
            <a:off x="533400" y="2555875"/>
            <a:ext cx="74676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To model his idea of how light moves through space, he put balls into a bowl of jelly and encouraged people to move the balls around with their hands.</a:t>
            </a:r>
          </a:p>
        </p:txBody>
      </p:sp>
      <p:sp>
        <p:nvSpPr>
          <p:cNvPr id="130056" name="Text Box 8"/>
          <p:cNvSpPr txBox="1">
            <a:spLocks noChangeArrowheads="1"/>
          </p:cNvSpPr>
          <p:nvPr/>
        </p:nvSpPr>
        <p:spPr bwMode="auto">
          <a:xfrm>
            <a:off x="533400" y="4670425"/>
            <a:ext cx="74676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Kelvin’s work to explain the nature of temperature and heat still is used today.</a:t>
            </a:r>
          </a:p>
        </p:txBody>
      </p:sp>
      <p:sp>
        <p:nvSpPr>
          <p:cNvPr id="36871" name="Text Box 10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6460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30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30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4" grpId="0"/>
      <p:bldP spid="130055" grpId="0"/>
      <p:bldP spid="13005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High-Tech Models </a:t>
            </a:r>
          </a:p>
        </p:txBody>
      </p:sp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533400" y="1657350"/>
            <a:ext cx="73914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Today, many scientists use computers to build models.</a:t>
            </a:r>
          </a:p>
        </p:txBody>
      </p:sp>
      <p:sp>
        <p:nvSpPr>
          <p:cNvPr id="131079" name="Text Box 7"/>
          <p:cNvSpPr txBox="1">
            <a:spLocks noChangeArrowheads="1"/>
          </p:cNvSpPr>
          <p:nvPr/>
        </p:nvSpPr>
        <p:spPr bwMode="auto">
          <a:xfrm>
            <a:off x="533400" y="3070225"/>
            <a:ext cx="74676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NASA experiments involving space flight would not be practical without computers.</a:t>
            </a:r>
          </a:p>
        </p:txBody>
      </p:sp>
      <p:sp>
        <p:nvSpPr>
          <p:cNvPr id="37894" name="Text Box 9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25170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8" grpId="0"/>
      <p:bldP spid="13107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High-Tech Models </a:t>
            </a:r>
          </a:p>
        </p:txBody>
      </p:sp>
      <p:sp>
        <p:nvSpPr>
          <p:cNvPr id="38915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32102" name="Text Box 6"/>
          <p:cNvSpPr txBox="1">
            <a:spLocks noChangeArrowheads="1"/>
          </p:cNvSpPr>
          <p:nvPr/>
        </p:nvSpPr>
        <p:spPr bwMode="auto">
          <a:xfrm>
            <a:off x="533400" y="1657350"/>
            <a:ext cx="73914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Another type of model is a simulator.</a:t>
            </a:r>
          </a:p>
        </p:txBody>
      </p:sp>
      <p:pic>
        <p:nvPicPr>
          <p:cNvPr id="132105" name="Picture 9" descr="flight simulator slide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187575"/>
            <a:ext cx="6687000" cy="451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Text Box 10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99380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3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High-Tech Models </a:t>
            </a:r>
          </a:p>
        </p:txBody>
      </p:sp>
      <p:sp>
        <p:nvSpPr>
          <p:cNvPr id="39939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227335" name="Text Box 7"/>
          <p:cNvSpPr txBox="1">
            <a:spLocks noChangeArrowheads="1"/>
          </p:cNvSpPr>
          <p:nvPr/>
        </p:nvSpPr>
        <p:spPr bwMode="auto">
          <a:xfrm>
            <a:off x="457200" y="1371600"/>
            <a:ext cx="4114800" cy="359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An airplane simulator enables pilots to practice problem solving with various situations and conditions they might encounter when in the air.</a:t>
            </a:r>
          </a:p>
        </p:txBody>
      </p:sp>
      <p:sp>
        <p:nvSpPr>
          <p:cNvPr id="227336" name="Text Box 8"/>
          <p:cNvSpPr txBox="1">
            <a:spLocks noChangeArrowheads="1"/>
          </p:cNvSpPr>
          <p:nvPr/>
        </p:nvSpPr>
        <p:spPr bwMode="auto">
          <a:xfrm>
            <a:off x="533400" y="5029200"/>
            <a:ext cx="73914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This model will react the way a plane does when it flies.</a:t>
            </a:r>
          </a:p>
        </p:txBody>
      </p:sp>
      <p:pic>
        <p:nvPicPr>
          <p:cNvPr id="227337" name="Picture 9" descr="flight simulator slide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752600"/>
            <a:ext cx="3733800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3" name="Text Box 10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11516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27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27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227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5" grpId="0"/>
      <p:bldP spid="22733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Scientific Theories and Laws</a:t>
            </a:r>
          </a:p>
        </p:txBody>
      </p:sp>
      <p:sp>
        <p:nvSpPr>
          <p:cNvPr id="40963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33126" name="Text Box 6"/>
          <p:cNvSpPr txBox="1">
            <a:spLocks noChangeArrowheads="1"/>
          </p:cNvSpPr>
          <p:nvPr/>
        </p:nvSpPr>
        <p:spPr bwMode="auto">
          <a:xfrm>
            <a:off x="533400" y="1657350"/>
            <a:ext cx="73914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</a:t>
            </a:r>
            <a:r>
              <a:rPr lang="en-US" altLang="en-US">
                <a:solidFill>
                  <a:srgbClr val="FF3399"/>
                </a:solidFill>
              </a:rPr>
              <a:t>scientific</a:t>
            </a:r>
            <a:r>
              <a:rPr lang="en-US" altLang="en-US" b="0"/>
              <a:t> </a:t>
            </a:r>
            <a:r>
              <a:rPr lang="en-US" altLang="en-US">
                <a:solidFill>
                  <a:srgbClr val="FF3399"/>
                </a:solidFill>
              </a:rPr>
              <a:t>theory</a:t>
            </a:r>
            <a:r>
              <a:rPr lang="en-US" altLang="en-US" b="0"/>
              <a:t> is an explanation of things or events based on knowledge gained from many observations and investigations. It is not a guess.</a:t>
            </a:r>
          </a:p>
        </p:txBody>
      </p:sp>
      <p:sp>
        <p:nvSpPr>
          <p:cNvPr id="133128" name="Text Box 8"/>
          <p:cNvSpPr txBox="1">
            <a:spLocks noChangeArrowheads="1"/>
          </p:cNvSpPr>
          <p:nvPr/>
        </p:nvSpPr>
        <p:spPr bwMode="auto">
          <a:xfrm>
            <a:off x="533400" y="3810000"/>
            <a:ext cx="7391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Just because a scientific theory has data supporting it does not mean it will never change.</a:t>
            </a:r>
            <a:r>
              <a:rPr lang="en-US" altLang="en-US"/>
              <a:t> </a:t>
            </a:r>
          </a:p>
        </p:txBody>
      </p:sp>
      <p:pic>
        <p:nvPicPr>
          <p:cNvPr id="133129" name="Picture 9" descr="MiddleSchoolAudio">
            <a:hlinkClick r:id="" action="ppaction://noaction">
              <a:snd r:embed="rId2" name="PS67311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00" y="3076575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0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0902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3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6" grpId="0"/>
      <p:bldP spid="1331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33400" y="1565275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Science is a method for studying the natural world. 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533400" y="2936875"/>
            <a:ext cx="3505200" cy="272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It is a process that uses observation and investigation to gain knowledge about events in nature.</a:t>
            </a:r>
          </a:p>
        </p:txBody>
      </p:sp>
      <p:sp>
        <p:nvSpPr>
          <p:cNvPr id="5124" name="Text Box 9"/>
          <p:cNvSpPr txBox="1">
            <a:spLocks noChangeArrowheads="1"/>
          </p:cNvSpPr>
          <p:nvPr/>
        </p:nvSpPr>
        <p:spPr bwMode="auto">
          <a:xfrm>
            <a:off x="1593850" y="633413"/>
            <a:ext cx="36004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What is Science?</a:t>
            </a:r>
            <a:r>
              <a:rPr lang="en-US" altLang="en-US" sz="3600"/>
              <a:t> </a:t>
            </a:r>
          </a:p>
        </p:txBody>
      </p:sp>
      <p:sp>
        <p:nvSpPr>
          <p:cNvPr id="5125" name="Text Box 11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  <p:sp>
        <p:nvSpPr>
          <p:cNvPr id="5126" name="Text Box 17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pic>
        <p:nvPicPr>
          <p:cNvPr id="7186" name="Picture 18" descr="scienti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865438"/>
            <a:ext cx="4343400" cy="292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687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Scientific Theories and Laws</a:t>
            </a:r>
          </a:p>
        </p:txBody>
      </p:sp>
      <p:sp>
        <p:nvSpPr>
          <p:cNvPr id="41987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533400" y="1600200"/>
            <a:ext cx="7391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</a:t>
            </a:r>
            <a:r>
              <a:rPr lang="en-US" altLang="en-US">
                <a:solidFill>
                  <a:srgbClr val="FF3399"/>
                </a:solidFill>
              </a:rPr>
              <a:t>scientific law</a:t>
            </a:r>
            <a:r>
              <a:rPr lang="en-US" altLang="en-US" b="0"/>
              <a:t> is a statement about what happens in nature and that seems to be true all the time.</a:t>
            </a:r>
            <a:r>
              <a:rPr lang="en-US" altLang="en-US"/>
              <a:t> </a:t>
            </a:r>
          </a:p>
        </p:txBody>
      </p:sp>
      <p:sp>
        <p:nvSpPr>
          <p:cNvPr id="134151" name="Text Box 7"/>
          <p:cNvSpPr txBox="1">
            <a:spLocks noChangeArrowheads="1"/>
          </p:cNvSpPr>
          <p:nvPr/>
        </p:nvSpPr>
        <p:spPr bwMode="auto">
          <a:xfrm>
            <a:off x="533400" y="3295650"/>
            <a:ext cx="7391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Laws tell you what will happen under certain conditions, but they don’t explain why or how something happens.</a:t>
            </a:r>
          </a:p>
        </p:txBody>
      </p:sp>
      <p:pic>
        <p:nvPicPr>
          <p:cNvPr id="134152" name="Picture 8" descr="MiddleSchoolAudio">
            <a:hlinkClick r:id="" action="ppaction://noaction">
              <a:snd r:embed="rId2" name="PS67312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603500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533400" y="5010150"/>
            <a:ext cx="73914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Gravity is an example of a scientific law.</a:t>
            </a:r>
          </a:p>
        </p:txBody>
      </p:sp>
      <p:sp>
        <p:nvSpPr>
          <p:cNvPr id="41992" name="Text Box 10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1710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0" grpId="0"/>
      <p:bldP spid="134151" grpId="0"/>
      <p:bldP spid="13415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Scientific Theories and Laws</a:t>
            </a:r>
          </a:p>
        </p:txBody>
      </p:sp>
      <p:sp>
        <p:nvSpPr>
          <p:cNvPr id="43011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35174" name="Text Box 6"/>
          <p:cNvSpPr txBox="1">
            <a:spLocks noChangeArrowheads="1"/>
          </p:cNvSpPr>
          <p:nvPr/>
        </p:nvSpPr>
        <p:spPr bwMode="auto">
          <a:xfrm>
            <a:off x="533400" y="1600200"/>
            <a:ext cx="73914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theory can be used to explain a law.</a:t>
            </a:r>
          </a:p>
        </p:txBody>
      </p:sp>
      <p:sp>
        <p:nvSpPr>
          <p:cNvPr id="135175" name="Text Box 7"/>
          <p:cNvSpPr txBox="1">
            <a:spLocks noChangeArrowheads="1"/>
          </p:cNvSpPr>
          <p:nvPr/>
        </p:nvSpPr>
        <p:spPr bwMode="auto">
          <a:xfrm>
            <a:off x="533400" y="2514600"/>
            <a:ext cx="7391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For example, many theories have been proposed to explain how the law of gravity works.</a:t>
            </a:r>
          </a:p>
        </p:txBody>
      </p:sp>
      <p:sp>
        <p:nvSpPr>
          <p:cNvPr id="135177" name="Text Box 9"/>
          <p:cNvSpPr txBox="1">
            <a:spLocks noChangeArrowheads="1"/>
          </p:cNvSpPr>
          <p:nvPr/>
        </p:nvSpPr>
        <p:spPr bwMode="auto">
          <a:xfrm>
            <a:off x="533400" y="4302125"/>
            <a:ext cx="73914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Even so, there are few theories in science and even fewer laws.</a:t>
            </a:r>
          </a:p>
        </p:txBody>
      </p:sp>
      <p:sp>
        <p:nvSpPr>
          <p:cNvPr id="43015" name="Text Box 16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8993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4" grpId="0"/>
      <p:bldP spid="135175" grpId="0"/>
      <p:bldP spid="13517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The Limitations of Science </a:t>
            </a:r>
          </a:p>
        </p:txBody>
      </p:sp>
      <p:sp>
        <p:nvSpPr>
          <p:cNvPr id="44035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7391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Science can help you explain many things about the world, but science cannot explain or solve everything.</a:t>
            </a:r>
            <a:r>
              <a:rPr lang="en-US" altLang="en-US"/>
              <a:t> </a:t>
            </a:r>
          </a:p>
        </p:txBody>
      </p:sp>
      <p:sp>
        <p:nvSpPr>
          <p:cNvPr id="136199" name="Text Box 7"/>
          <p:cNvSpPr txBox="1">
            <a:spLocks noChangeArrowheads="1"/>
          </p:cNvSpPr>
          <p:nvPr/>
        </p:nvSpPr>
        <p:spPr bwMode="auto">
          <a:xfrm>
            <a:off x="533400" y="3298825"/>
            <a:ext cx="73914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Most questions about emotions and values are not scientific questions.</a:t>
            </a:r>
            <a:r>
              <a:rPr lang="en-US" altLang="en-US"/>
              <a:t> </a:t>
            </a:r>
          </a:p>
        </p:txBody>
      </p:sp>
      <p:sp>
        <p:nvSpPr>
          <p:cNvPr id="44038" name="Text Box 10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2471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8" grpId="0"/>
      <p:bldP spid="13619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The Limitations of Science </a:t>
            </a:r>
          </a:p>
        </p:txBody>
      </p:sp>
      <p:sp>
        <p:nvSpPr>
          <p:cNvPr id="45059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37224" name="Text Box 8"/>
          <p:cNvSpPr txBox="1">
            <a:spLocks noChangeArrowheads="1"/>
          </p:cNvSpPr>
          <p:nvPr/>
        </p:nvSpPr>
        <p:spPr bwMode="auto">
          <a:xfrm>
            <a:off x="533400" y="1524000"/>
            <a:ext cx="42672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They cannot be tested.</a:t>
            </a:r>
          </a:p>
        </p:txBody>
      </p:sp>
      <p:sp>
        <p:nvSpPr>
          <p:cNvPr id="137225" name="Text Box 9"/>
          <p:cNvSpPr txBox="1">
            <a:spLocks noChangeArrowheads="1"/>
          </p:cNvSpPr>
          <p:nvPr/>
        </p:nvSpPr>
        <p:spPr bwMode="auto">
          <a:xfrm>
            <a:off x="533400" y="2514600"/>
            <a:ext cx="73914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You might take a survey to get people’s opinions about such questions, but that would not prove that the opinions are true for everyone.</a:t>
            </a:r>
          </a:p>
        </p:txBody>
      </p:sp>
      <p:sp>
        <p:nvSpPr>
          <p:cNvPr id="45062" name="Text Box 10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35007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4" grpId="0"/>
      <p:bldP spid="13722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Using Science</a:t>
            </a:r>
            <a:r>
              <a:rPr lang="en-US" altLang="en-US" b="0">
                <a:solidFill>
                  <a:srgbClr val="ECCA22"/>
                </a:solidFill>
              </a:rPr>
              <a:t>—</a:t>
            </a:r>
            <a:r>
              <a:rPr lang="en-US" altLang="en-US" sz="3600">
                <a:solidFill>
                  <a:srgbClr val="ECCA22"/>
                </a:solidFill>
              </a:rPr>
              <a:t>Technology </a:t>
            </a:r>
          </a:p>
        </p:txBody>
      </p:sp>
      <p:sp>
        <p:nvSpPr>
          <p:cNvPr id="46083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38246" name="Text Box 6"/>
          <p:cNvSpPr txBox="1">
            <a:spLocks noChangeArrowheads="1"/>
          </p:cNvSpPr>
          <p:nvPr/>
        </p:nvSpPr>
        <p:spPr bwMode="auto">
          <a:xfrm>
            <a:off x="533400" y="1447800"/>
            <a:ext cx="73914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Tx/>
              <a:buChar char="•"/>
            </a:pPr>
            <a:r>
              <a:rPr lang="en-US" altLang="en-US">
                <a:solidFill>
                  <a:srgbClr val="FF3399"/>
                </a:solidFill>
              </a:rPr>
              <a:t>Technology</a:t>
            </a:r>
            <a:r>
              <a:rPr lang="en-US" altLang="en-US"/>
              <a:t> </a:t>
            </a:r>
            <a:r>
              <a:rPr lang="en-US" altLang="en-US" b="0"/>
              <a:t>is the application of science to help people.</a:t>
            </a:r>
            <a:r>
              <a:rPr lang="en-US" altLang="en-US"/>
              <a:t> </a:t>
            </a:r>
          </a:p>
        </p:txBody>
      </p:sp>
      <p:pic>
        <p:nvPicPr>
          <p:cNvPr id="138248" name="Picture 8" descr="MiddleSchoolAudio">
            <a:hlinkClick r:id="" action="ppaction://noaction">
              <a:snd r:embed="rId2" name="PS67313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981200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50" name="Picture 10" descr="Petscanner slide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590800"/>
            <a:ext cx="7086600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7" name="Text Box 11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19104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3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Using Science</a:t>
            </a:r>
            <a:r>
              <a:rPr lang="en-US" altLang="en-US" b="0">
                <a:solidFill>
                  <a:srgbClr val="ECCA22"/>
                </a:solidFill>
              </a:rPr>
              <a:t>—</a:t>
            </a:r>
            <a:r>
              <a:rPr lang="en-US" altLang="en-US" sz="3600">
                <a:solidFill>
                  <a:srgbClr val="ECCA22"/>
                </a:solidFill>
              </a:rPr>
              <a:t>Technology </a:t>
            </a:r>
          </a:p>
        </p:txBody>
      </p:sp>
      <p:sp>
        <p:nvSpPr>
          <p:cNvPr id="47107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232454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4800600" cy="272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For example, when a chemist develops a new, lightweight material that can withstand great amounts of heat, science is used.</a:t>
            </a:r>
          </a:p>
        </p:txBody>
      </p:sp>
      <p:sp>
        <p:nvSpPr>
          <p:cNvPr id="232455" name="Text Box 7"/>
          <p:cNvSpPr txBox="1">
            <a:spLocks noChangeArrowheads="1"/>
          </p:cNvSpPr>
          <p:nvPr/>
        </p:nvSpPr>
        <p:spPr bwMode="auto">
          <a:xfrm>
            <a:off x="533400" y="4419600"/>
            <a:ext cx="50292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When that material is used on the space shuttle, technology is applied.</a:t>
            </a:r>
            <a:r>
              <a:rPr lang="en-US" altLang="en-US"/>
              <a:t> </a:t>
            </a:r>
          </a:p>
        </p:txBody>
      </p:sp>
      <p:pic>
        <p:nvPicPr>
          <p:cNvPr id="232456" name="Picture 8" descr="spaceshuttlepad slide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588" y="1600200"/>
            <a:ext cx="3122612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1" name="Text Box 9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8797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2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32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232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4" grpId="0"/>
      <p:bldP spid="23245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1600200" y="685800"/>
            <a:ext cx="63309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Using Science</a:t>
            </a:r>
            <a:r>
              <a:rPr lang="en-US" altLang="en-US" b="0">
                <a:solidFill>
                  <a:srgbClr val="ECCA22"/>
                </a:solidFill>
              </a:rPr>
              <a:t>—</a:t>
            </a:r>
            <a:r>
              <a:rPr lang="en-US" altLang="en-US" sz="3600">
                <a:solidFill>
                  <a:srgbClr val="ECCA22"/>
                </a:solidFill>
              </a:rPr>
              <a:t>Technology </a:t>
            </a:r>
          </a:p>
        </p:txBody>
      </p:sp>
      <p:sp>
        <p:nvSpPr>
          <p:cNvPr id="48131" name="Text Box 5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39270" name="Text Box 6"/>
          <p:cNvSpPr txBox="1">
            <a:spLocks noChangeArrowheads="1"/>
          </p:cNvSpPr>
          <p:nvPr/>
        </p:nvSpPr>
        <p:spPr bwMode="auto">
          <a:xfrm>
            <a:off x="533400" y="1371600"/>
            <a:ext cx="7391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Technology doesn’t always follow science, however, sometimes the process of discovery can be reversed.</a:t>
            </a:r>
          </a:p>
        </p:txBody>
      </p:sp>
      <p:sp>
        <p:nvSpPr>
          <p:cNvPr id="139271" name="Text Box 7"/>
          <p:cNvSpPr txBox="1">
            <a:spLocks noChangeArrowheads="1"/>
          </p:cNvSpPr>
          <p:nvPr/>
        </p:nvSpPr>
        <p:spPr bwMode="auto">
          <a:xfrm>
            <a:off x="533400" y="2879725"/>
            <a:ext cx="73914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Science and technology do not always produce positive results.</a:t>
            </a:r>
            <a:r>
              <a:rPr lang="en-US" altLang="en-US"/>
              <a:t> </a:t>
            </a:r>
          </a:p>
        </p:txBody>
      </p:sp>
      <p:sp>
        <p:nvSpPr>
          <p:cNvPr id="139273" name="Text Box 9"/>
          <p:cNvSpPr txBox="1">
            <a:spLocks noChangeArrowheads="1"/>
          </p:cNvSpPr>
          <p:nvPr/>
        </p:nvSpPr>
        <p:spPr bwMode="auto">
          <a:xfrm>
            <a:off x="533400" y="3962400"/>
            <a:ext cx="73914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benefits of some technological advances, such as nuclear technology and genetic engineering, are subjects of debate.</a:t>
            </a:r>
            <a:r>
              <a:rPr lang="en-US" altLang="en-US"/>
              <a:t> </a:t>
            </a:r>
          </a:p>
        </p:txBody>
      </p:sp>
      <p:sp>
        <p:nvSpPr>
          <p:cNvPr id="48135" name="Text Box 10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5966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3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0" grpId="0"/>
      <p:bldP spid="139271" grpId="0"/>
      <p:bldP spid="13927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6"/>
          <p:cNvSpPr txBox="1">
            <a:spLocks noChangeArrowheads="1"/>
          </p:cNvSpPr>
          <p:nvPr/>
        </p:nvSpPr>
        <p:spPr bwMode="auto">
          <a:xfrm>
            <a:off x="3487738" y="0"/>
            <a:ext cx="2151062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Section Check</a:t>
            </a:r>
          </a:p>
        </p:txBody>
      </p:sp>
      <p:sp>
        <p:nvSpPr>
          <p:cNvPr id="201738" name="Text Box 10"/>
          <p:cNvSpPr txBox="1">
            <a:spLocks noChangeArrowheads="1"/>
          </p:cNvSpPr>
          <p:nvPr/>
        </p:nvSpPr>
        <p:spPr bwMode="auto">
          <a:xfrm>
            <a:off x="533400" y="3733800"/>
            <a:ext cx="79406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The three main categories of science are life, earth, and physical.</a:t>
            </a:r>
          </a:p>
        </p:txBody>
      </p:sp>
      <p:sp>
        <p:nvSpPr>
          <p:cNvPr id="201739" name="Text Box 11"/>
          <p:cNvSpPr txBox="1">
            <a:spLocks noChangeArrowheads="1"/>
          </p:cNvSpPr>
          <p:nvPr/>
        </p:nvSpPr>
        <p:spPr bwMode="auto">
          <a:xfrm>
            <a:off x="533400" y="1554163"/>
            <a:ext cx="79406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What are the three main categories of science?</a:t>
            </a:r>
          </a:p>
        </p:txBody>
      </p:sp>
      <p:sp>
        <p:nvSpPr>
          <p:cNvPr id="49157" name="Text Box 12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  <p:sp>
        <p:nvSpPr>
          <p:cNvPr id="201741" name="Text Box 13"/>
          <p:cNvSpPr txBox="1">
            <a:spLocks noChangeArrowheads="1"/>
          </p:cNvSpPr>
          <p:nvPr/>
        </p:nvSpPr>
        <p:spPr bwMode="auto">
          <a:xfrm>
            <a:off x="1758950" y="785813"/>
            <a:ext cx="22796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Question 1</a:t>
            </a:r>
          </a:p>
        </p:txBody>
      </p:sp>
      <p:sp>
        <p:nvSpPr>
          <p:cNvPr id="201742" name="Text Box 14"/>
          <p:cNvSpPr txBox="1">
            <a:spLocks noChangeArrowheads="1"/>
          </p:cNvSpPr>
          <p:nvPr/>
        </p:nvSpPr>
        <p:spPr bwMode="auto">
          <a:xfrm>
            <a:off x="1758950" y="3048000"/>
            <a:ext cx="16827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369222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1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01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201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201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8" grpId="0"/>
      <p:bldP spid="201739" grpId="0"/>
      <p:bldP spid="201741" grpId="0"/>
      <p:bldP spid="20174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5"/>
          <p:cNvSpPr txBox="1">
            <a:spLocks noChangeArrowheads="1"/>
          </p:cNvSpPr>
          <p:nvPr/>
        </p:nvSpPr>
        <p:spPr bwMode="auto">
          <a:xfrm>
            <a:off x="3487738" y="0"/>
            <a:ext cx="2151062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Section Check</a:t>
            </a:r>
          </a:p>
        </p:txBody>
      </p:sp>
      <p:sp>
        <p:nvSpPr>
          <p:cNvPr id="202759" name="Text Box 7"/>
          <p:cNvSpPr txBox="1">
            <a:spLocks noChangeArrowheads="1"/>
          </p:cNvSpPr>
          <p:nvPr/>
        </p:nvSpPr>
        <p:spPr bwMode="auto">
          <a:xfrm>
            <a:off x="533400" y="3932238"/>
            <a:ext cx="4267200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A common way to test a hypothesis is to perform an experiment.</a:t>
            </a:r>
            <a:r>
              <a:rPr lang="en-US" altLang="en-US"/>
              <a:t> </a:t>
            </a:r>
          </a:p>
        </p:txBody>
      </p:sp>
      <p:sp>
        <p:nvSpPr>
          <p:cNvPr id="50180" name="Text Box 9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  <p:sp>
        <p:nvSpPr>
          <p:cNvPr id="202762" name="Text Box 10"/>
          <p:cNvSpPr txBox="1">
            <a:spLocks noChangeArrowheads="1"/>
          </p:cNvSpPr>
          <p:nvPr/>
        </p:nvSpPr>
        <p:spPr bwMode="auto">
          <a:xfrm>
            <a:off x="1758950" y="785813"/>
            <a:ext cx="22796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Question 2</a:t>
            </a:r>
          </a:p>
        </p:txBody>
      </p:sp>
      <p:sp>
        <p:nvSpPr>
          <p:cNvPr id="202763" name="Text Box 11"/>
          <p:cNvSpPr txBox="1">
            <a:spLocks noChangeArrowheads="1"/>
          </p:cNvSpPr>
          <p:nvPr/>
        </p:nvSpPr>
        <p:spPr bwMode="auto">
          <a:xfrm>
            <a:off x="1758950" y="3200400"/>
            <a:ext cx="16827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Answer</a:t>
            </a:r>
          </a:p>
        </p:txBody>
      </p:sp>
      <p:pic>
        <p:nvPicPr>
          <p:cNvPr id="202768" name="Picture 16" descr="fig2 ques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730250"/>
            <a:ext cx="304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685800" y="1524000"/>
            <a:ext cx="4267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What is a common way of testing a hypothesis?</a:t>
            </a:r>
            <a:r>
              <a:rPr lang="en-US" alt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019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2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0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20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202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202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9" grpId="0"/>
      <p:bldP spid="202762" grpId="0"/>
      <p:bldP spid="202763" grpId="0"/>
      <p:bldP spid="20276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5"/>
          <p:cNvSpPr txBox="1">
            <a:spLocks noChangeArrowheads="1"/>
          </p:cNvSpPr>
          <p:nvPr/>
        </p:nvSpPr>
        <p:spPr bwMode="auto">
          <a:xfrm>
            <a:off x="3487738" y="0"/>
            <a:ext cx="2151062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Section Check</a:t>
            </a:r>
          </a:p>
        </p:txBody>
      </p:sp>
      <p:sp>
        <p:nvSpPr>
          <p:cNvPr id="203785" name="Text Box 9"/>
          <p:cNvSpPr txBox="1">
            <a:spLocks noChangeArrowheads="1"/>
          </p:cNvSpPr>
          <p:nvPr/>
        </p:nvSpPr>
        <p:spPr bwMode="auto">
          <a:xfrm>
            <a:off x="609600" y="3216275"/>
            <a:ext cx="42672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A. standard</a:t>
            </a:r>
          </a:p>
          <a:p>
            <a:pPr eaLnBrk="1" hangingPunct="1"/>
            <a:r>
              <a:rPr lang="en-US" altLang="en-US" b="0"/>
              <a:t>B. independent variable </a:t>
            </a:r>
          </a:p>
          <a:p>
            <a:pPr eaLnBrk="1" hangingPunct="1"/>
            <a:r>
              <a:rPr lang="en-US" altLang="en-US" b="0"/>
              <a:t>C. experimental</a:t>
            </a:r>
          </a:p>
          <a:p>
            <a:pPr eaLnBrk="1" hangingPunct="1"/>
            <a:r>
              <a:rPr lang="en-US" altLang="en-US" b="0"/>
              <a:t>D. control</a:t>
            </a:r>
          </a:p>
        </p:txBody>
      </p:sp>
      <p:sp>
        <p:nvSpPr>
          <p:cNvPr id="203786" name="Text Box 10"/>
          <p:cNvSpPr txBox="1">
            <a:spLocks noChangeArrowheads="1"/>
          </p:cNvSpPr>
          <p:nvPr/>
        </p:nvSpPr>
        <p:spPr bwMode="auto">
          <a:xfrm>
            <a:off x="533400" y="1585913"/>
            <a:ext cx="8153400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Which of the following is the group in an</a:t>
            </a:r>
          </a:p>
          <a:p>
            <a:pPr eaLnBrk="1" hangingPunct="1"/>
            <a:r>
              <a:rPr lang="en-US" altLang="en-US" b="0"/>
              <a:t>experiment in which all conditions are kept the</a:t>
            </a:r>
          </a:p>
          <a:p>
            <a:pPr eaLnBrk="1" hangingPunct="1"/>
            <a:r>
              <a:rPr lang="en-US" altLang="en-US" b="0"/>
              <a:t>same?</a:t>
            </a:r>
          </a:p>
        </p:txBody>
      </p:sp>
      <p:sp>
        <p:nvSpPr>
          <p:cNvPr id="51205" name="Text Box 11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  <p:sp>
        <p:nvSpPr>
          <p:cNvPr id="203788" name="Text Box 12"/>
          <p:cNvSpPr txBox="1">
            <a:spLocks noChangeArrowheads="1"/>
          </p:cNvSpPr>
          <p:nvPr/>
        </p:nvSpPr>
        <p:spPr bwMode="auto">
          <a:xfrm>
            <a:off x="1758950" y="785813"/>
            <a:ext cx="22796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Question 3</a:t>
            </a:r>
          </a:p>
        </p:txBody>
      </p:sp>
    </p:spTree>
    <p:extLst>
      <p:ext uri="{BB962C8B-B14F-4D97-AF65-F5344CB8AC3E}">
        <p14:creationId xmlns:p14="http://schemas.microsoft.com/office/powerpoint/2010/main" val="177910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3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03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203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5" grpId="0"/>
      <p:bldP spid="203786" grpId="0"/>
      <p:bldP spid="2037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ext Box 2"/>
          <p:cNvSpPr txBox="1">
            <a:spLocks noChangeArrowheads="1"/>
          </p:cNvSpPr>
          <p:nvPr/>
        </p:nvSpPr>
        <p:spPr bwMode="auto">
          <a:xfrm>
            <a:off x="533400" y="1447800"/>
            <a:ext cx="44958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Nature follows a set of rules.</a:t>
            </a:r>
            <a:r>
              <a:rPr lang="en-US" altLang="en-US"/>
              <a:t> </a:t>
            </a:r>
          </a:p>
        </p:txBody>
      </p:sp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533400" y="2743200"/>
            <a:ext cx="43434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Many rules, such as those concerning how the human body works, are complex.</a:t>
            </a:r>
            <a:r>
              <a:rPr lang="en-US" altLang="en-US"/>
              <a:t> 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593850" y="633413"/>
            <a:ext cx="36004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What is Science?</a:t>
            </a:r>
            <a:r>
              <a:rPr lang="en-US" altLang="en-US" sz="3600"/>
              <a:t> </a:t>
            </a:r>
          </a:p>
        </p:txBody>
      </p:sp>
      <p:sp>
        <p:nvSpPr>
          <p:cNvPr id="6149" name="Text Box 11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pic>
        <p:nvPicPr>
          <p:cNvPr id="104461" name="Picture 13" descr="4 cherie with fra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263" y="1295400"/>
            <a:ext cx="3284537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 Box 14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8237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04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  <p:bldP spid="10445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5"/>
          <p:cNvSpPr txBox="1">
            <a:spLocks noChangeArrowheads="1"/>
          </p:cNvSpPr>
          <p:nvPr/>
        </p:nvSpPr>
        <p:spPr bwMode="auto">
          <a:xfrm>
            <a:off x="3487738" y="0"/>
            <a:ext cx="2151062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Section Check</a:t>
            </a:r>
          </a:p>
        </p:txBody>
      </p:sp>
      <p:sp>
        <p:nvSpPr>
          <p:cNvPr id="204807" name="Text Box 7"/>
          <p:cNvSpPr txBox="1">
            <a:spLocks noChangeArrowheads="1"/>
          </p:cNvSpPr>
          <p:nvPr/>
        </p:nvSpPr>
        <p:spPr bwMode="auto">
          <a:xfrm>
            <a:off x="533400" y="1447800"/>
            <a:ext cx="81534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 dirty="0"/>
              <a:t>The answer is D. Conditions are kept the same</a:t>
            </a:r>
          </a:p>
          <a:p>
            <a:pPr eaLnBrk="1" hangingPunct="1"/>
            <a:r>
              <a:rPr lang="en-US" altLang="en-US" b="0" dirty="0"/>
              <a:t>in the control group.</a:t>
            </a:r>
            <a:r>
              <a:rPr lang="en-US" altLang="en-US" dirty="0"/>
              <a:t> </a:t>
            </a:r>
            <a:endParaRPr lang="en-US" altLang="en-US" dirty="0" smtClean="0"/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 smtClean="0"/>
              <a:t>Assignment</a:t>
            </a:r>
            <a:r>
              <a:rPr lang="en-US" altLang="en-US" smtClean="0"/>
              <a:t>:  Page 13, Section 1 Review, 1-4</a:t>
            </a:r>
            <a:endParaRPr lang="en-US" altLang="en-US"/>
          </a:p>
        </p:txBody>
      </p:sp>
      <p:sp>
        <p:nvSpPr>
          <p:cNvPr id="52228" name="Text Box 8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  <p:sp>
        <p:nvSpPr>
          <p:cNvPr id="204809" name="Text Box 9"/>
          <p:cNvSpPr txBox="1">
            <a:spLocks noChangeArrowheads="1"/>
          </p:cNvSpPr>
          <p:nvPr/>
        </p:nvSpPr>
        <p:spPr bwMode="auto">
          <a:xfrm>
            <a:off x="1758950" y="785813"/>
            <a:ext cx="16827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84404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4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04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7" grpId="0"/>
      <p:bldP spid="20480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3"/>
          <p:cNvSpPr txBox="1">
            <a:spLocks noChangeArrowheads="1"/>
          </p:cNvSpPr>
          <p:nvPr/>
        </p:nvSpPr>
        <p:spPr bwMode="auto">
          <a:xfrm>
            <a:off x="1568450" y="685800"/>
            <a:ext cx="43116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Units and Standards 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533400" y="1489075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</a:t>
            </a:r>
            <a:r>
              <a:rPr lang="en-US" altLang="en-US">
                <a:solidFill>
                  <a:srgbClr val="FF3399"/>
                </a:solidFill>
              </a:rPr>
              <a:t>standard</a:t>
            </a:r>
            <a:r>
              <a:rPr lang="en-US" altLang="en-US"/>
              <a:t> </a:t>
            </a:r>
            <a:r>
              <a:rPr lang="en-US" altLang="en-US" b="0"/>
              <a:t>is an exact quantity that people agree to use to compare measurements.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533400" y="2819400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Suppose you and a friend want to make some measurements to find out whether a desk will fit through a doorway.</a:t>
            </a: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533400" y="4594225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You have no ruler, so you decide to use your hands as measuring tools.</a:t>
            </a:r>
            <a:r>
              <a:rPr lang="en-US" altLang="en-US"/>
              <a:t> </a:t>
            </a:r>
          </a:p>
        </p:txBody>
      </p:sp>
      <p:pic>
        <p:nvPicPr>
          <p:cNvPr id="45066" name="Picture 10" descr="MiddleSchoolAudio">
            <a:hlinkClick r:id="" action="ppaction://noaction">
              <a:snd r:embed="rId2" name="PS67314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057400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5" name="Text Box 12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  <p:sp>
        <p:nvSpPr>
          <p:cNvPr id="53256" name="Text Box 17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</p:spTree>
    <p:extLst>
      <p:ext uri="{BB962C8B-B14F-4D97-AF65-F5344CB8AC3E}">
        <p14:creationId xmlns:p14="http://schemas.microsoft.com/office/powerpoint/2010/main" val="91115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3" grpId="0"/>
      <p:bldP spid="4506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43116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Units and Standards </a:t>
            </a:r>
          </a:p>
        </p:txBody>
      </p:sp>
      <p:sp>
        <p:nvSpPr>
          <p:cNvPr id="140291" name="Text Box 3"/>
          <p:cNvSpPr txBox="1">
            <a:spLocks noChangeArrowheads="1"/>
          </p:cNvSpPr>
          <p:nvPr/>
        </p:nvSpPr>
        <p:spPr bwMode="auto">
          <a:xfrm>
            <a:off x="533400" y="1447800"/>
            <a:ext cx="3810000" cy="359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Even though you both used hands to measure, you didn’t check to see whether your hands were the same width as your friend’s.</a:t>
            </a:r>
          </a:p>
        </p:txBody>
      </p:sp>
      <p:sp>
        <p:nvSpPr>
          <p:cNvPr id="54276" name="Text Box 9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pic>
        <p:nvPicPr>
          <p:cNvPr id="140298" name="Picture 10" descr="Im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182" y="1447800"/>
            <a:ext cx="4607047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8" name="Text Box 11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6277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43116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Units and Standards </a:t>
            </a:r>
          </a:p>
        </p:txBody>
      </p:sp>
      <p:sp>
        <p:nvSpPr>
          <p:cNvPr id="188420" name="Text Box 4"/>
          <p:cNvSpPr txBox="1">
            <a:spLocks noChangeArrowheads="1"/>
          </p:cNvSpPr>
          <p:nvPr/>
        </p:nvSpPr>
        <p:spPr bwMode="auto">
          <a:xfrm>
            <a:off x="533400" y="1295400"/>
            <a:ext cx="43434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In other words, you didn’t use a measurement standard, so you can’t compare the measurements.</a:t>
            </a:r>
          </a:p>
        </p:txBody>
      </p:sp>
      <p:sp>
        <p:nvSpPr>
          <p:cNvPr id="188421" name="Text Box 5"/>
          <p:cNvSpPr txBox="1">
            <a:spLocks noChangeArrowheads="1"/>
          </p:cNvSpPr>
          <p:nvPr/>
        </p:nvSpPr>
        <p:spPr bwMode="auto">
          <a:xfrm>
            <a:off x="533400" y="3603625"/>
            <a:ext cx="41148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Hands are a convenient measuring tool, but using them can lead to misunderstanding.</a:t>
            </a:r>
          </a:p>
        </p:txBody>
      </p:sp>
      <p:sp>
        <p:nvSpPr>
          <p:cNvPr id="55301" name="Text Box 8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pic>
        <p:nvPicPr>
          <p:cNvPr id="55302" name="Picture 10" descr="Im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47800"/>
            <a:ext cx="4419599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3" name="Text Box 11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1596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88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0" grpId="0"/>
      <p:bldP spid="18842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46799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Measurement Systems </a:t>
            </a:r>
          </a:p>
        </p:txBody>
      </p:sp>
      <p:sp>
        <p:nvSpPr>
          <p:cNvPr id="141315" name="Text Box 3"/>
          <p:cNvSpPr txBox="1">
            <a:spLocks noChangeArrowheads="1"/>
          </p:cNvSpPr>
          <p:nvPr/>
        </p:nvSpPr>
        <p:spPr bwMode="auto">
          <a:xfrm>
            <a:off x="533400" y="1644650"/>
            <a:ext cx="76962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Suppose the label on a ball of string indicates that the length of the string is 150.</a:t>
            </a:r>
            <a:r>
              <a:rPr lang="en-US" altLang="en-US"/>
              <a:t> </a:t>
            </a:r>
          </a:p>
        </p:txBody>
      </p:sp>
      <p:sp>
        <p:nvSpPr>
          <p:cNvPr id="141316" name="Text Box 4"/>
          <p:cNvSpPr txBox="1">
            <a:spLocks noChangeArrowheads="1"/>
          </p:cNvSpPr>
          <p:nvPr/>
        </p:nvSpPr>
        <p:spPr bwMode="auto">
          <a:xfrm>
            <a:off x="533400" y="3070225"/>
            <a:ext cx="80010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Is the length 150 feet, 150 m, or 150 cm?</a:t>
            </a:r>
          </a:p>
        </p:txBody>
      </p:sp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533400" y="411480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For a measurement to make sense, it must include a number and a unit.</a:t>
            </a:r>
            <a:r>
              <a:rPr lang="en-US" altLang="en-US"/>
              <a:t> </a:t>
            </a:r>
          </a:p>
        </p:txBody>
      </p:sp>
      <p:sp>
        <p:nvSpPr>
          <p:cNvPr id="56326" name="Text Box 8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56327" name="Text Box 9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6395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/>
      <p:bldP spid="141316" grpId="0"/>
      <p:bldP spid="14131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46799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Measurement Systems </a:t>
            </a:r>
          </a:p>
        </p:txBody>
      </p:sp>
      <p:sp>
        <p:nvSpPr>
          <p:cNvPr id="142339" name="Text Box 3"/>
          <p:cNvSpPr txBox="1">
            <a:spLocks noChangeArrowheads="1"/>
          </p:cNvSpPr>
          <p:nvPr/>
        </p:nvSpPr>
        <p:spPr bwMode="auto">
          <a:xfrm>
            <a:off x="533400" y="1644650"/>
            <a:ext cx="76962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English system of measurement is commonly used in the United States.</a:t>
            </a:r>
          </a:p>
        </p:txBody>
      </p:sp>
      <p:sp>
        <p:nvSpPr>
          <p:cNvPr id="142340" name="Text Box 4"/>
          <p:cNvSpPr txBox="1">
            <a:spLocks noChangeArrowheads="1"/>
          </p:cNvSpPr>
          <p:nvPr/>
        </p:nvSpPr>
        <p:spPr bwMode="auto">
          <a:xfrm>
            <a:off x="533400" y="3070225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Most other nations use the metric system—a system of measurement based on multiples of ten.</a:t>
            </a:r>
          </a:p>
        </p:txBody>
      </p:sp>
      <p:sp>
        <p:nvSpPr>
          <p:cNvPr id="57349" name="Text Box 8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57350" name="Text Box 9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43536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/>
      <p:bldP spid="14234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59372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International System of Units</a:t>
            </a:r>
          </a:p>
        </p:txBody>
      </p:sp>
      <p:sp>
        <p:nvSpPr>
          <p:cNvPr id="143363" name="Text Box 3"/>
          <p:cNvSpPr txBox="1">
            <a:spLocks noChangeArrowheads="1"/>
          </p:cNvSpPr>
          <p:nvPr/>
        </p:nvSpPr>
        <p:spPr bwMode="auto">
          <a:xfrm>
            <a:off x="533400" y="1447800"/>
            <a:ext cx="76962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All </a:t>
            </a:r>
            <a:r>
              <a:rPr lang="en-US" altLang="en-US">
                <a:solidFill>
                  <a:srgbClr val="FF3399"/>
                </a:solidFill>
              </a:rPr>
              <a:t>SI</a:t>
            </a:r>
            <a:r>
              <a:rPr lang="en-US" altLang="en-US" b="0"/>
              <a:t> standards are universally accepted and understood by scientists throughout the world.</a:t>
            </a:r>
          </a:p>
        </p:txBody>
      </p:sp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533400" y="3146425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standard kilogram is kept in Sèvres, France.</a:t>
            </a:r>
            <a:r>
              <a:rPr lang="en-US" altLang="en-US"/>
              <a:t> </a:t>
            </a:r>
          </a:p>
        </p:txBody>
      </p:sp>
      <p:sp>
        <p:nvSpPr>
          <p:cNvPr id="58373" name="Text Box 7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pic>
        <p:nvPicPr>
          <p:cNvPr id="143368" name="Picture 8" descr="MiddleSchoolAudio">
            <a:hlinkClick r:id="" action="ppaction://noaction">
              <a:snd r:embed="rId2" name="PS67319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451100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70" name="Text Box 10"/>
          <p:cNvSpPr txBox="1">
            <a:spLocks noChangeArrowheads="1"/>
          </p:cNvSpPr>
          <p:nvPr/>
        </p:nvSpPr>
        <p:spPr bwMode="auto">
          <a:xfrm>
            <a:off x="533400" y="4384675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All kilograms used throughout the world must be exactly the same as the kilogram kept in France.</a:t>
            </a:r>
          </a:p>
        </p:txBody>
      </p:sp>
      <p:sp>
        <p:nvSpPr>
          <p:cNvPr id="58376" name="Text Box 11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80979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4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/>
      <p:bldP spid="143364" grpId="0"/>
      <p:bldP spid="14337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59372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International System of Units</a:t>
            </a:r>
          </a:p>
        </p:txBody>
      </p:sp>
      <p:sp>
        <p:nvSpPr>
          <p:cNvPr id="144387" name="Text Box 3"/>
          <p:cNvSpPr txBox="1">
            <a:spLocks noChangeArrowheads="1"/>
          </p:cNvSpPr>
          <p:nvPr/>
        </p:nvSpPr>
        <p:spPr bwMode="auto">
          <a:xfrm>
            <a:off x="533400" y="1600200"/>
            <a:ext cx="3581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Each type of SI measurement has a base unit.</a:t>
            </a:r>
            <a:r>
              <a:rPr lang="en-US" altLang="en-US"/>
              <a:t> </a:t>
            </a:r>
          </a:p>
        </p:txBody>
      </p:sp>
      <p:sp>
        <p:nvSpPr>
          <p:cNvPr id="59396" name="Text Box 7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44395" name="Text Box 11"/>
          <p:cNvSpPr txBox="1">
            <a:spLocks noChangeArrowheads="1"/>
          </p:cNvSpPr>
          <p:nvPr/>
        </p:nvSpPr>
        <p:spPr bwMode="auto">
          <a:xfrm>
            <a:off x="533400" y="3527425"/>
            <a:ext cx="38862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meter is the base unit of length.</a:t>
            </a:r>
          </a:p>
        </p:txBody>
      </p:sp>
      <p:pic>
        <p:nvPicPr>
          <p:cNvPr id="144399" name="Picture 15" descr="SI base units ta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191" y="1600199"/>
            <a:ext cx="4651009" cy="515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9" name="Text Box 16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6766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44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4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/>
      <p:bldP spid="14439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59372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International System of Units</a:t>
            </a:r>
          </a:p>
        </p:txBody>
      </p:sp>
      <p:sp>
        <p:nvSpPr>
          <p:cNvPr id="189444" name="Text Box 4"/>
          <p:cNvSpPr txBox="1">
            <a:spLocks noChangeArrowheads="1"/>
          </p:cNvSpPr>
          <p:nvPr/>
        </p:nvSpPr>
        <p:spPr bwMode="auto">
          <a:xfrm>
            <a:off x="533400" y="1752600"/>
            <a:ext cx="40386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Every type of quantity measured in SI has a symbol for that unit.</a:t>
            </a:r>
            <a:r>
              <a:rPr lang="en-US" altLang="en-US"/>
              <a:t> </a:t>
            </a:r>
          </a:p>
        </p:txBody>
      </p:sp>
      <p:sp>
        <p:nvSpPr>
          <p:cNvPr id="60420" name="Text Box 7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89448" name="Text Box 8"/>
          <p:cNvSpPr txBox="1">
            <a:spLocks noChangeArrowheads="1"/>
          </p:cNvSpPr>
          <p:nvPr/>
        </p:nvSpPr>
        <p:spPr bwMode="auto">
          <a:xfrm>
            <a:off x="533400" y="4038600"/>
            <a:ext cx="44196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All other SI units are obtained from these seven units.</a:t>
            </a:r>
          </a:p>
        </p:txBody>
      </p:sp>
      <p:pic>
        <p:nvPicPr>
          <p:cNvPr id="60422" name="Picture 13" descr="SI base units ta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195" y="1600200"/>
            <a:ext cx="4606315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3" name="Text Box 14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88998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89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4" grpId="0"/>
      <p:bldP spid="18944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24193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SI Prefixes </a:t>
            </a:r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>
            <a:off x="533400" y="1524000"/>
            <a:ext cx="35052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SI system is easy to use because it is based on multiples of ten.</a:t>
            </a:r>
          </a:p>
        </p:txBody>
      </p:sp>
      <p:sp>
        <p:nvSpPr>
          <p:cNvPr id="61444" name="Text Box 7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pic>
        <p:nvPicPr>
          <p:cNvPr id="145419" name="Picture 11" descr="im41-common SI prefixes ta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663" y="1379537"/>
            <a:ext cx="4819337" cy="5369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6" name="Text Box 12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9327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45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1593850" y="633413"/>
            <a:ext cx="36004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What is Science?</a:t>
            </a:r>
            <a:r>
              <a:rPr lang="en-US" altLang="en-US" sz="3600"/>
              <a:t> </a:t>
            </a:r>
          </a:p>
        </p:txBody>
      </p:sp>
      <p:sp>
        <p:nvSpPr>
          <p:cNvPr id="235526" name="Text Box 6"/>
          <p:cNvSpPr txBox="1">
            <a:spLocks noChangeArrowheads="1"/>
          </p:cNvSpPr>
          <p:nvPr/>
        </p:nvSpPr>
        <p:spPr bwMode="auto">
          <a:xfrm>
            <a:off x="533400" y="160020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Other rules, such as the fact that Earth rotates about once every 24 h, are much simpler.</a:t>
            </a:r>
          </a:p>
        </p:txBody>
      </p:sp>
      <p:sp>
        <p:nvSpPr>
          <p:cNvPr id="235527" name="Text Box 7"/>
          <p:cNvSpPr txBox="1">
            <a:spLocks noChangeArrowheads="1"/>
          </p:cNvSpPr>
          <p:nvPr/>
        </p:nvSpPr>
        <p:spPr bwMode="auto">
          <a:xfrm>
            <a:off x="533400" y="283845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Scientists ask questions to learn about the natural world.</a:t>
            </a:r>
            <a:r>
              <a:rPr lang="en-US" altLang="en-US"/>
              <a:t> </a:t>
            </a:r>
          </a:p>
        </p:txBody>
      </p:sp>
      <p:sp>
        <p:nvSpPr>
          <p:cNvPr id="7173" name="Text Box 8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7174" name="Text Box 10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99598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5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35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6" grpId="0"/>
      <p:bldP spid="23552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24193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SI Prefixes </a:t>
            </a:r>
          </a:p>
        </p:txBody>
      </p:sp>
      <p:sp>
        <p:nvSpPr>
          <p:cNvPr id="62467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90471" name="Text Box 7"/>
          <p:cNvSpPr txBox="1">
            <a:spLocks noChangeArrowheads="1"/>
          </p:cNvSpPr>
          <p:nvPr/>
        </p:nvSpPr>
        <p:spPr bwMode="auto">
          <a:xfrm>
            <a:off x="533400" y="4267200"/>
            <a:ext cx="41148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most frequently used prefixes are shown.</a:t>
            </a:r>
          </a:p>
        </p:txBody>
      </p:sp>
      <p:sp>
        <p:nvSpPr>
          <p:cNvPr id="190472" name="Text Box 8"/>
          <p:cNvSpPr txBox="1">
            <a:spLocks noChangeArrowheads="1"/>
          </p:cNvSpPr>
          <p:nvPr/>
        </p:nvSpPr>
        <p:spPr bwMode="auto">
          <a:xfrm>
            <a:off x="533400" y="1371600"/>
            <a:ext cx="3733800" cy="272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Prefixes are used with the names of the units to indicate what multiple of ten should be used with the units.</a:t>
            </a:r>
            <a:r>
              <a:rPr lang="en-US" altLang="en-US"/>
              <a:t> </a:t>
            </a:r>
          </a:p>
        </p:txBody>
      </p:sp>
      <p:sp>
        <p:nvSpPr>
          <p:cNvPr id="62470" name="Text Box 11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  <p:pic>
        <p:nvPicPr>
          <p:cNvPr id="62471" name="Picture 12" descr="im41-common SI prefixes ta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75" y="1379538"/>
            <a:ext cx="4575120" cy="509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849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0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90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71" grpId="0"/>
      <p:bldP spid="19047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59753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Converting Between SI Units </a:t>
            </a:r>
          </a:p>
        </p:txBody>
      </p:sp>
      <p:sp>
        <p:nvSpPr>
          <p:cNvPr id="146435" name="Text Box 3"/>
          <p:cNvSpPr txBox="1">
            <a:spLocks noChangeArrowheads="1"/>
          </p:cNvSpPr>
          <p:nvPr/>
        </p:nvSpPr>
        <p:spPr bwMode="auto">
          <a:xfrm>
            <a:off x="533400" y="1524000"/>
            <a:ext cx="76962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conversion factor is a ratio that is equal to one and is used to change one unit to another.</a:t>
            </a:r>
            <a:r>
              <a:rPr lang="en-US" altLang="en-US"/>
              <a:t> </a:t>
            </a:r>
          </a:p>
        </p:txBody>
      </p:sp>
      <p:sp>
        <p:nvSpPr>
          <p:cNvPr id="63492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46440" name="Text Box 8"/>
          <p:cNvSpPr txBox="1">
            <a:spLocks noChangeArrowheads="1"/>
          </p:cNvSpPr>
          <p:nvPr/>
        </p:nvSpPr>
        <p:spPr bwMode="auto">
          <a:xfrm>
            <a:off x="533400" y="3070225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For example, there are 1,000 mL in 1 L, so 1,000 mL = 1 L.</a:t>
            </a:r>
          </a:p>
        </p:txBody>
      </p:sp>
      <p:pic>
        <p:nvPicPr>
          <p:cNvPr id="146441" name="Picture 9" descr="eq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579938"/>
            <a:ext cx="2743200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5" name="Text Box 10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537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4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5" grpId="0"/>
      <p:bldP spid="146440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59753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Converting Between SI Units </a:t>
            </a:r>
          </a:p>
        </p:txBody>
      </p:sp>
      <p:sp>
        <p:nvSpPr>
          <p:cNvPr id="147459" name="Text Box 3"/>
          <p:cNvSpPr txBox="1">
            <a:spLocks noChangeArrowheads="1"/>
          </p:cNvSpPr>
          <p:nvPr/>
        </p:nvSpPr>
        <p:spPr bwMode="auto">
          <a:xfrm>
            <a:off x="533400" y="1524000"/>
            <a:ext cx="76962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To convert units, you multiply by the appropriate conversion factor.</a:t>
            </a:r>
            <a:r>
              <a:rPr lang="en-US" altLang="en-US"/>
              <a:t> </a:t>
            </a:r>
          </a:p>
        </p:txBody>
      </p:sp>
      <p:sp>
        <p:nvSpPr>
          <p:cNvPr id="64516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47464" name="Text Box 8"/>
          <p:cNvSpPr txBox="1">
            <a:spLocks noChangeArrowheads="1"/>
          </p:cNvSpPr>
          <p:nvPr/>
        </p:nvSpPr>
        <p:spPr bwMode="auto">
          <a:xfrm>
            <a:off x="533400" y="2994025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For example, to convert 1.255 L to mL, multiply 1.255 L by a conversion factor.</a:t>
            </a:r>
          </a:p>
        </p:txBody>
      </p:sp>
      <p:sp>
        <p:nvSpPr>
          <p:cNvPr id="64518" name="Text Box 10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7822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4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9" grpId="0"/>
      <p:bldP spid="14746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59753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Converting Between SI Units </a:t>
            </a:r>
          </a:p>
        </p:txBody>
      </p:sp>
      <p:sp>
        <p:nvSpPr>
          <p:cNvPr id="65539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91497" name="Text Box 9"/>
          <p:cNvSpPr txBox="1">
            <a:spLocks noChangeArrowheads="1"/>
          </p:cNvSpPr>
          <p:nvPr/>
        </p:nvSpPr>
        <p:spPr bwMode="auto">
          <a:xfrm>
            <a:off x="533400" y="1676400"/>
            <a:ext cx="76962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Use the conversion factor with new units (mL) in the numerator and the old units (L) in the denominator.</a:t>
            </a:r>
          </a:p>
        </p:txBody>
      </p:sp>
      <p:pic>
        <p:nvPicPr>
          <p:cNvPr id="191498" name="Picture 10" descr="eq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3860800"/>
            <a:ext cx="698500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2" name="Text Box 11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2937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91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41973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Measuring Distance </a:t>
            </a:r>
          </a:p>
        </p:txBody>
      </p:sp>
      <p:sp>
        <p:nvSpPr>
          <p:cNvPr id="148483" name="Text Box 3"/>
          <p:cNvSpPr txBox="1">
            <a:spLocks noChangeArrowheads="1"/>
          </p:cNvSpPr>
          <p:nvPr/>
        </p:nvSpPr>
        <p:spPr bwMode="auto">
          <a:xfrm>
            <a:off x="533400" y="1447800"/>
            <a:ext cx="76962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In scientific measurement length is the distance between two points.</a:t>
            </a:r>
            <a:r>
              <a:rPr lang="en-US" altLang="en-US"/>
              <a:t> </a:t>
            </a:r>
          </a:p>
        </p:txBody>
      </p:sp>
      <p:sp>
        <p:nvSpPr>
          <p:cNvPr id="66564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48488" name="Text Box 8"/>
          <p:cNvSpPr txBox="1">
            <a:spLocks noChangeArrowheads="1"/>
          </p:cNvSpPr>
          <p:nvPr/>
        </p:nvSpPr>
        <p:spPr bwMode="auto">
          <a:xfrm>
            <a:off x="533400" y="2590800"/>
            <a:ext cx="80010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SI base unit of length is the meter, m.</a:t>
            </a:r>
          </a:p>
        </p:txBody>
      </p:sp>
      <p:sp>
        <p:nvSpPr>
          <p:cNvPr id="148489" name="Text Box 9"/>
          <p:cNvSpPr txBox="1">
            <a:spLocks noChangeArrowheads="1"/>
          </p:cNvSpPr>
          <p:nvPr/>
        </p:nvSpPr>
        <p:spPr bwMode="auto">
          <a:xfrm>
            <a:off x="533400" y="335280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Metric rulers and metersticks are used to measure length.</a:t>
            </a:r>
            <a:r>
              <a:rPr lang="en-US" altLang="en-US"/>
              <a:t> </a:t>
            </a:r>
          </a:p>
        </p:txBody>
      </p:sp>
      <p:pic>
        <p:nvPicPr>
          <p:cNvPr id="148491" name="Picture 11" descr="meter sticks cop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4419600"/>
            <a:ext cx="812800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8" name="Text Box 12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1357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4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48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48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/>
      <p:bldP spid="148488" grpId="0"/>
      <p:bldP spid="14848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54546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Choosing a Unit of Length </a:t>
            </a:r>
          </a:p>
        </p:txBody>
      </p:sp>
      <p:sp>
        <p:nvSpPr>
          <p:cNvPr id="149507" name="Text Box 3"/>
          <p:cNvSpPr txBox="1">
            <a:spLocks noChangeArrowheads="1"/>
          </p:cNvSpPr>
          <p:nvPr/>
        </p:nvSpPr>
        <p:spPr bwMode="auto">
          <a:xfrm>
            <a:off x="533400" y="1371600"/>
            <a:ext cx="3429000" cy="272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size of the unit you measure with will depend on the size of the object being measured.</a:t>
            </a:r>
          </a:p>
        </p:txBody>
      </p:sp>
      <p:sp>
        <p:nvSpPr>
          <p:cNvPr id="67588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49511" name="Text Box 7"/>
          <p:cNvSpPr txBox="1">
            <a:spLocks noChangeArrowheads="1"/>
          </p:cNvSpPr>
          <p:nvPr/>
        </p:nvSpPr>
        <p:spPr bwMode="auto">
          <a:xfrm>
            <a:off x="533400" y="4343400"/>
            <a:ext cx="82296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You probably would use the centimeter to measure the length of your pencil and the meter to measure the length of your classroom.</a:t>
            </a:r>
          </a:p>
        </p:txBody>
      </p:sp>
      <p:pic>
        <p:nvPicPr>
          <p:cNvPr id="149513" name="Picture 9" descr="Im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703388"/>
            <a:ext cx="45847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1" name="Text Box 10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85132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4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49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7" grpId="0"/>
      <p:bldP spid="14951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54546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Choosing a Unit of Length </a:t>
            </a:r>
          </a:p>
        </p:txBody>
      </p:sp>
      <p:sp>
        <p:nvSpPr>
          <p:cNvPr id="150531" name="Text Box 3"/>
          <p:cNvSpPr txBox="1">
            <a:spLocks noChangeArrowheads="1"/>
          </p:cNvSpPr>
          <p:nvPr/>
        </p:nvSpPr>
        <p:spPr bwMode="auto">
          <a:xfrm>
            <a:off x="533400" y="1600200"/>
            <a:ext cx="76962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By choosing an appropriate unit, you avoid large-digit numbers and numbers with many decimal places.</a:t>
            </a:r>
            <a:r>
              <a:rPr lang="en-US" altLang="en-US"/>
              <a:t> </a:t>
            </a:r>
          </a:p>
        </p:txBody>
      </p:sp>
      <p:sp>
        <p:nvSpPr>
          <p:cNvPr id="68612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50535" name="Text Box 7"/>
          <p:cNvSpPr txBox="1">
            <a:spLocks noChangeArrowheads="1"/>
          </p:cNvSpPr>
          <p:nvPr/>
        </p:nvSpPr>
        <p:spPr bwMode="auto">
          <a:xfrm>
            <a:off x="533400" y="3336925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Twenty-one kilometers is easier to deal with than 21,000 m. And 13 mm is easier to use than 0.013 m.</a:t>
            </a:r>
            <a:r>
              <a:rPr lang="en-US" altLang="en-US"/>
              <a:t> </a:t>
            </a:r>
          </a:p>
        </p:txBody>
      </p:sp>
      <p:sp>
        <p:nvSpPr>
          <p:cNvPr id="68614" name="Text Box 8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43547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1" grpId="0"/>
      <p:bldP spid="15053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40449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Measuring Volume </a:t>
            </a:r>
          </a:p>
        </p:txBody>
      </p:sp>
      <p:sp>
        <p:nvSpPr>
          <p:cNvPr id="151555" name="Text Box 3"/>
          <p:cNvSpPr txBox="1">
            <a:spLocks noChangeArrowheads="1"/>
          </p:cNvSpPr>
          <p:nvPr/>
        </p:nvSpPr>
        <p:spPr bwMode="auto">
          <a:xfrm>
            <a:off x="533400" y="1600200"/>
            <a:ext cx="76962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amount of space occupied by an object is called its </a:t>
            </a:r>
            <a:r>
              <a:rPr lang="en-US" altLang="en-US">
                <a:solidFill>
                  <a:srgbClr val="FF3399"/>
                </a:solidFill>
              </a:rPr>
              <a:t>volume</a:t>
            </a:r>
            <a:r>
              <a:rPr lang="en-US" altLang="en-US"/>
              <a:t>. </a:t>
            </a:r>
          </a:p>
        </p:txBody>
      </p:sp>
      <p:sp>
        <p:nvSpPr>
          <p:cNvPr id="69636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51559" name="Text Box 7"/>
          <p:cNvSpPr txBox="1">
            <a:spLocks noChangeArrowheads="1"/>
          </p:cNvSpPr>
          <p:nvPr/>
        </p:nvSpPr>
        <p:spPr bwMode="auto">
          <a:xfrm>
            <a:off x="533400" y="3048000"/>
            <a:ext cx="80010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If you want to know the volume of a solid rectangle, such as a brick, you measure its length, width, and, height and multiply the three numbers and their units together (</a:t>
            </a:r>
            <a:r>
              <a:rPr lang="en-US" altLang="en-US" b="0" i="1"/>
              <a:t>V</a:t>
            </a:r>
            <a:r>
              <a:rPr lang="en-US" altLang="en-US" b="0"/>
              <a:t> = </a:t>
            </a:r>
            <a:r>
              <a:rPr lang="en-US" altLang="en-US" b="0" i="1"/>
              <a:t>1</a:t>
            </a:r>
            <a:r>
              <a:rPr lang="en-US" altLang="en-US" b="0"/>
              <a:t> x </a:t>
            </a:r>
            <a:r>
              <a:rPr lang="en-US" altLang="en-US" b="0" i="1"/>
              <a:t>w</a:t>
            </a:r>
            <a:r>
              <a:rPr lang="en-US" altLang="en-US" b="0"/>
              <a:t> x </a:t>
            </a:r>
            <a:r>
              <a:rPr lang="en-US" altLang="en-US" b="0" i="1"/>
              <a:t>h</a:t>
            </a:r>
            <a:r>
              <a:rPr lang="en-US" altLang="en-US" b="0"/>
              <a:t>).</a:t>
            </a:r>
          </a:p>
        </p:txBody>
      </p:sp>
      <p:pic>
        <p:nvPicPr>
          <p:cNvPr id="151560" name="Picture 8" descr="MiddleSchoolAudio">
            <a:hlinkClick r:id="" action="ppaction://noaction">
              <a:snd r:embed="rId2" name="PS67315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133600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9" name="Text Box 9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0556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5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/>
      <p:bldP spid="151559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40449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Measuring Volume </a:t>
            </a:r>
          </a:p>
        </p:txBody>
      </p:sp>
      <p:sp>
        <p:nvSpPr>
          <p:cNvPr id="152579" name="Text Box 3"/>
          <p:cNvSpPr txBox="1">
            <a:spLocks noChangeArrowheads="1"/>
          </p:cNvSpPr>
          <p:nvPr/>
        </p:nvSpPr>
        <p:spPr bwMode="auto">
          <a:xfrm>
            <a:off x="533400" y="1698625"/>
            <a:ext cx="76962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For a brick, your measurements probably would be in centimeters. </a:t>
            </a:r>
          </a:p>
        </p:txBody>
      </p:sp>
      <p:sp>
        <p:nvSpPr>
          <p:cNvPr id="70660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52583" name="Text Box 7"/>
          <p:cNvSpPr txBox="1">
            <a:spLocks noChangeArrowheads="1"/>
          </p:cNvSpPr>
          <p:nvPr/>
        </p:nvSpPr>
        <p:spPr bwMode="auto">
          <a:xfrm>
            <a:off x="533400" y="3146425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volume would then be expressed in cubic centimeters, cm</a:t>
            </a:r>
            <a:r>
              <a:rPr lang="en-US" altLang="en-US" b="0" baseline="30000"/>
              <a:t>3</a:t>
            </a:r>
            <a:r>
              <a:rPr lang="en-US" altLang="en-US" b="0"/>
              <a:t>.</a:t>
            </a:r>
          </a:p>
        </p:txBody>
      </p:sp>
      <p:sp>
        <p:nvSpPr>
          <p:cNvPr id="70662" name="Text Box 9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9139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/>
      <p:bldP spid="15258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54800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Measuring Liquid Volume </a:t>
            </a:r>
          </a:p>
        </p:txBody>
      </p:sp>
      <p:sp>
        <p:nvSpPr>
          <p:cNvPr id="153603" name="Text Box 3"/>
          <p:cNvSpPr txBox="1">
            <a:spLocks noChangeArrowheads="1"/>
          </p:cNvSpPr>
          <p:nvPr/>
        </p:nvSpPr>
        <p:spPr bwMode="auto">
          <a:xfrm>
            <a:off x="533400" y="1676400"/>
            <a:ext cx="76962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In measuring a liquid’s volume, you are indicating the capacity of the container that holds that amount of liquid.</a:t>
            </a:r>
          </a:p>
        </p:txBody>
      </p:sp>
      <p:sp>
        <p:nvSpPr>
          <p:cNvPr id="71684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53607" name="Text Box 7"/>
          <p:cNvSpPr txBox="1">
            <a:spLocks noChangeArrowheads="1"/>
          </p:cNvSpPr>
          <p:nvPr/>
        </p:nvSpPr>
        <p:spPr bwMode="auto">
          <a:xfrm>
            <a:off x="533400" y="3527425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most common units for expressing liquid volumes are liters and milliliters.</a:t>
            </a:r>
          </a:p>
        </p:txBody>
      </p:sp>
      <p:sp>
        <p:nvSpPr>
          <p:cNvPr id="71686" name="Text Box 8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858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3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/>
      <p:bldP spid="1536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ext Box 2"/>
          <p:cNvSpPr txBox="1">
            <a:spLocks noChangeArrowheads="1"/>
          </p:cNvSpPr>
          <p:nvPr/>
        </p:nvSpPr>
        <p:spPr bwMode="auto">
          <a:xfrm>
            <a:off x="533400" y="152400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Science can be classified according to three main categories. </a:t>
            </a:r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1593850" y="633413"/>
            <a:ext cx="56832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Major Categories of Science</a:t>
            </a:r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533400" y="2819400"/>
            <a:ext cx="80010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Life science deals with living things.</a:t>
            </a:r>
            <a:r>
              <a:rPr lang="en-US" altLang="en-US"/>
              <a:t> </a:t>
            </a:r>
          </a:p>
        </p:txBody>
      </p:sp>
      <p:sp>
        <p:nvSpPr>
          <p:cNvPr id="105481" name="Text Box 9"/>
          <p:cNvSpPr txBox="1">
            <a:spLocks noChangeArrowheads="1"/>
          </p:cNvSpPr>
          <p:nvPr/>
        </p:nvSpPr>
        <p:spPr bwMode="auto">
          <a:xfrm>
            <a:off x="533400" y="3657600"/>
            <a:ext cx="80010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Earth science investigates Earth and space.</a:t>
            </a:r>
            <a:r>
              <a:rPr lang="en-US" altLang="en-US"/>
              <a:t> </a:t>
            </a:r>
          </a:p>
        </p:txBody>
      </p:sp>
      <p:sp>
        <p:nvSpPr>
          <p:cNvPr id="105482" name="Text Box 10"/>
          <p:cNvSpPr txBox="1">
            <a:spLocks noChangeArrowheads="1"/>
          </p:cNvSpPr>
          <p:nvPr/>
        </p:nvSpPr>
        <p:spPr bwMode="auto">
          <a:xfrm>
            <a:off x="533400" y="4518025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Physical science deals with matter and energy.</a:t>
            </a:r>
            <a:r>
              <a:rPr lang="en-US" altLang="en-US"/>
              <a:t> </a:t>
            </a:r>
          </a:p>
        </p:txBody>
      </p:sp>
      <p:sp>
        <p:nvSpPr>
          <p:cNvPr id="8199" name="Text Box 11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8200" name="Text Box 12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16241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0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/>
      <p:bldP spid="105480" grpId="0"/>
      <p:bldP spid="105481" grpId="0"/>
      <p:bldP spid="10548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54800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Measuring Liquid Volume </a:t>
            </a:r>
          </a:p>
        </p:txBody>
      </p:sp>
      <p:sp>
        <p:nvSpPr>
          <p:cNvPr id="154627" name="Text Box 3"/>
          <p:cNvSpPr txBox="1">
            <a:spLocks noChangeArrowheads="1"/>
          </p:cNvSpPr>
          <p:nvPr/>
        </p:nvSpPr>
        <p:spPr bwMode="auto">
          <a:xfrm>
            <a:off x="533400" y="1371600"/>
            <a:ext cx="78486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liter occupies the same volume as a cubic decimeter, dm</a:t>
            </a:r>
            <a:r>
              <a:rPr lang="en-US" altLang="en-US" b="0" baseline="30000"/>
              <a:t>3</a:t>
            </a:r>
            <a:r>
              <a:rPr lang="en-US" altLang="en-US" b="0"/>
              <a:t>.</a:t>
            </a:r>
          </a:p>
        </p:txBody>
      </p:sp>
      <p:sp>
        <p:nvSpPr>
          <p:cNvPr id="72708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54631" name="Text Box 7"/>
          <p:cNvSpPr txBox="1">
            <a:spLocks noChangeArrowheads="1"/>
          </p:cNvSpPr>
          <p:nvPr/>
        </p:nvSpPr>
        <p:spPr bwMode="auto">
          <a:xfrm>
            <a:off x="533400" y="2819400"/>
            <a:ext cx="2514600" cy="272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cubic decimeter is a cube that is 1 dm, or 10cm, on each side.</a:t>
            </a:r>
          </a:p>
        </p:txBody>
      </p:sp>
      <p:pic>
        <p:nvPicPr>
          <p:cNvPr id="154632" name="Picture 8" descr="cubic centime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627" y="2534442"/>
            <a:ext cx="5819119" cy="4094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11" name="Text Box 9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58972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4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5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/>
      <p:bldP spid="154631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54800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Measuring Liquid Volume </a:t>
            </a:r>
          </a:p>
        </p:txBody>
      </p:sp>
      <p:sp>
        <p:nvSpPr>
          <p:cNvPr id="155651" name="Text Box 3"/>
          <p:cNvSpPr txBox="1">
            <a:spLocks noChangeArrowheads="1"/>
          </p:cNvSpPr>
          <p:nvPr/>
        </p:nvSpPr>
        <p:spPr bwMode="auto">
          <a:xfrm>
            <a:off x="533400" y="1371600"/>
            <a:ext cx="76962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Sometimes, liquid volumes such as doses of medicine are expressed in cubic centimeters.</a:t>
            </a:r>
            <a:r>
              <a:rPr lang="en-US" altLang="en-US"/>
              <a:t> </a:t>
            </a:r>
          </a:p>
        </p:txBody>
      </p:sp>
      <p:sp>
        <p:nvSpPr>
          <p:cNvPr id="73732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55655" name="Text Box 7"/>
          <p:cNvSpPr txBox="1">
            <a:spLocks noChangeArrowheads="1"/>
          </p:cNvSpPr>
          <p:nvPr/>
        </p:nvSpPr>
        <p:spPr bwMode="auto">
          <a:xfrm>
            <a:off x="533400" y="281940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Suppose you wanted to convert a measurement in liters to cubic centimeters.</a:t>
            </a:r>
          </a:p>
        </p:txBody>
      </p:sp>
      <p:sp>
        <p:nvSpPr>
          <p:cNvPr id="155656" name="Text Box 8"/>
          <p:cNvSpPr txBox="1">
            <a:spLocks noChangeArrowheads="1"/>
          </p:cNvSpPr>
          <p:nvPr/>
        </p:nvSpPr>
        <p:spPr bwMode="auto">
          <a:xfrm>
            <a:off x="533400" y="396240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You use conversion factors to convert L to mL and then mL to cm</a:t>
            </a:r>
            <a:r>
              <a:rPr lang="en-US" altLang="en-US" b="0" baseline="30000"/>
              <a:t>3</a:t>
            </a:r>
            <a:r>
              <a:rPr lang="en-US" altLang="en-US" b="0"/>
              <a:t>.</a:t>
            </a:r>
          </a:p>
        </p:txBody>
      </p:sp>
      <p:pic>
        <p:nvPicPr>
          <p:cNvPr id="155658" name="Picture 10" descr="eq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953000"/>
            <a:ext cx="67056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6" name="Text Box 11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4014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5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55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/>
      <p:bldP spid="155655" grpId="0"/>
      <p:bldP spid="15565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37782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Measuring Matter</a:t>
            </a:r>
          </a:p>
        </p:txBody>
      </p:sp>
      <p:sp>
        <p:nvSpPr>
          <p:cNvPr id="156675" name="Text Box 3"/>
          <p:cNvSpPr txBox="1">
            <a:spLocks noChangeArrowheads="1"/>
          </p:cNvSpPr>
          <p:nvPr/>
        </p:nvSpPr>
        <p:spPr bwMode="auto">
          <a:xfrm>
            <a:off x="533400" y="1524000"/>
            <a:ext cx="4572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Tx/>
              <a:buChar char="•"/>
            </a:pPr>
            <a:r>
              <a:rPr lang="en-US" altLang="en-US">
                <a:solidFill>
                  <a:srgbClr val="FF3399"/>
                </a:solidFill>
              </a:rPr>
              <a:t>Mass</a:t>
            </a:r>
            <a:r>
              <a:rPr lang="en-US" altLang="en-US" b="0"/>
              <a:t> is a measurement of the quantity of matter in an object.</a:t>
            </a:r>
            <a:r>
              <a:rPr lang="en-US" altLang="en-US"/>
              <a:t> </a:t>
            </a:r>
          </a:p>
        </p:txBody>
      </p:sp>
      <p:sp>
        <p:nvSpPr>
          <p:cNvPr id="74756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56679" name="Text Box 7"/>
          <p:cNvSpPr txBox="1">
            <a:spLocks noChangeArrowheads="1"/>
          </p:cNvSpPr>
          <p:nvPr/>
        </p:nvSpPr>
        <p:spPr bwMode="auto">
          <a:xfrm>
            <a:off x="533400" y="3352800"/>
            <a:ext cx="3810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bowling ball has a mass of about 5,000 g.</a:t>
            </a:r>
            <a:r>
              <a:rPr lang="en-US" altLang="en-US"/>
              <a:t> </a:t>
            </a:r>
          </a:p>
        </p:txBody>
      </p:sp>
      <p:pic>
        <p:nvPicPr>
          <p:cNvPr id="156682" name="Picture 10" descr="MiddleSchoolAudio">
            <a:hlinkClick r:id="" action="ppaction://noaction">
              <a:snd r:embed="rId2" name="PS67316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0" y="2546350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683" name="Picture 11" descr="bowling b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900" y="1600200"/>
            <a:ext cx="398145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60" name="Text Box 12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23167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5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15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5" grpId="0"/>
      <p:bldP spid="156679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37782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Measuring Matter</a:t>
            </a:r>
          </a:p>
        </p:txBody>
      </p:sp>
      <p:sp>
        <p:nvSpPr>
          <p:cNvPr id="75779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229384" name="Text Box 8"/>
          <p:cNvSpPr txBox="1">
            <a:spLocks noChangeArrowheads="1"/>
          </p:cNvSpPr>
          <p:nvPr/>
        </p:nvSpPr>
        <p:spPr bwMode="auto">
          <a:xfrm>
            <a:off x="533400" y="1524000"/>
            <a:ext cx="3429000" cy="403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This makes its mass roughly 100 times greater than the mass of a golf ball and 2,000 times greater than a table-tennis ball’s mass.</a:t>
            </a:r>
          </a:p>
        </p:txBody>
      </p:sp>
      <p:pic>
        <p:nvPicPr>
          <p:cNvPr id="229389" name="Picture 13" descr="balls slide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829" y="2171700"/>
            <a:ext cx="5061857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2" name="Text Box 14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53922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29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29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8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16573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Density</a:t>
            </a:r>
          </a:p>
        </p:txBody>
      </p:sp>
      <p:sp>
        <p:nvSpPr>
          <p:cNvPr id="157699" name="Text Box 3"/>
          <p:cNvSpPr txBox="1">
            <a:spLocks noChangeArrowheads="1"/>
          </p:cNvSpPr>
          <p:nvPr/>
        </p:nvSpPr>
        <p:spPr bwMode="auto">
          <a:xfrm>
            <a:off x="533400" y="1295400"/>
            <a:ext cx="76962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mass and volume of an object can be used to find the density of the material the object is made of. </a:t>
            </a:r>
          </a:p>
        </p:txBody>
      </p:sp>
      <p:sp>
        <p:nvSpPr>
          <p:cNvPr id="76804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pic>
        <p:nvPicPr>
          <p:cNvPr id="157707" name="Picture 11" descr="desities of some materials ta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29" y="2730500"/>
            <a:ext cx="8908171" cy="4064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6" name="Text Box 12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3015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57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9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16573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Density</a:t>
            </a:r>
          </a:p>
        </p:txBody>
      </p:sp>
      <p:sp>
        <p:nvSpPr>
          <p:cNvPr id="77827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92519" name="Text Box 7"/>
          <p:cNvSpPr txBox="1">
            <a:spLocks noChangeArrowheads="1"/>
          </p:cNvSpPr>
          <p:nvPr/>
        </p:nvSpPr>
        <p:spPr bwMode="auto">
          <a:xfrm>
            <a:off x="533400" y="144780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Tx/>
              <a:buChar char="•"/>
            </a:pPr>
            <a:r>
              <a:rPr lang="en-US" altLang="en-US">
                <a:solidFill>
                  <a:srgbClr val="FF3399"/>
                </a:solidFill>
              </a:rPr>
              <a:t>Density</a:t>
            </a:r>
            <a:r>
              <a:rPr lang="en-US" altLang="en-US" b="0"/>
              <a:t> is the mass per unit volume of a material.</a:t>
            </a:r>
          </a:p>
        </p:txBody>
      </p:sp>
      <p:pic>
        <p:nvPicPr>
          <p:cNvPr id="192521" name="Picture 9" descr="MiddleSchoolAudio">
            <a:hlinkClick r:id="" action="ppaction://noaction">
              <a:snd r:embed="rId2" name="PS67317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981200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0" name="Picture 11" descr="desities of some materials tabl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29" y="2730500"/>
            <a:ext cx="9060571" cy="4064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1" name="Text Box 12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804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2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92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9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16573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Density</a:t>
            </a:r>
          </a:p>
        </p:txBody>
      </p:sp>
      <p:sp>
        <p:nvSpPr>
          <p:cNvPr id="78851" name="Text Box 5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93543" name="Text Box 7"/>
          <p:cNvSpPr txBox="1">
            <a:spLocks noChangeArrowheads="1"/>
          </p:cNvSpPr>
          <p:nvPr/>
        </p:nvSpPr>
        <p:spPr bwMode="auto">
          <a:xfrm>
            <a:off x="533400" y="1470025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You find density by dividing an object’s mass by the object’s volume.</a:t>
            </a:r>
          </a:p>
        </p:txBody>
      </p:sp>
      <p:pic>
        <p:nvPicPr>
          <p:cNvPr id="78853" name="Picture 10" descr="desities of some materials ta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93" y="2751282"/>
            <a:ext cx="8863407" cy="4044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4" name="Text Box 11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5566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3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28892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Derived Units</a:t>
            </a:r>
          </a:p>
        </p:txBody>
      </p:sp>
      <p:sp>
        <p:nvSpPr>
          <p:cNvPr id="158723" name="Text Box 3"/>
          <p:cNvSpPr txBox="1">
            <a:spLocks noChangeArrowheads="1"/>
          </p:cNvSpPr>
          <p:nvPr/>
        </p:nvSpPr>
        <p:spPr bwMode="auto">
          <a:xfrm>
            <a:off x="533400" y="1524000"/>
            <a:ext cx="76962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measurement unit for density, g/cm</a:t>
            </a:r>
            <a:r>
              <a:rPr lang="en-US" altLang="en-US" b="0" baseline="30000"/>
              <a:t>3</a:t>
            </a:r>
            <a:r>
              <a:rPr lang="en-US" altLang="en-US" b="0"/>
              <a:t> is a combination of SI units.</a:t>
            </a:r>
          </a:p>
        </p:txBody>
      </p:sp>
      <p:sp>
        <p:nvSpPr>
          <p:cNvPr id="79876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58727" name="Text Box 7"/>
          <p:cNvSpPr txBox="1">
            <a:spLocks noChangeArrowheads="1"/>
          </p:cNvSpPr>
          <p:nvPr/>
        </p:nvSpPr>
        <p:spPr bwMode="auto">
          <a:xfrm>
            <a:off x="533400" y="289560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unit obtained by combining different SI units is called a derived unit.</a:t>
            </a:r>
            <a:r>
              <a:rPr lang="en-US" altLang="en-US"/>
              <a:t> </a:t>
            </a:r>
          </a:p>
        </p:txBody>
      </p:sp>
      <p:sp>
        <p:nvSpPr>
          <p:cNvPr id="158728" name="Text Box 8"/>
          <p:cNvSpPr txBox="1">
            <a:spLocks noChangeArrowheads="1"/>
          </p:cNvSpPr>
          <p:nvPr/>
        </p:nvSpPr>
        <p:spPr bwMode="auto">
          <a:xfrm>
            <a:off x="533400" y="426720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An SI unit multiplied by itself also is a derived unit.</a:t>
            </a:r>
          </a:p>
        </p:txBody>
      </p:sp>
      <p:sp>
        <p:nvSpPr>
          <p:cNvPr id="79879" name="Text Box 10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1794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/>
      <p:bldP spid="158727" grpId="0"/>
      <p:bldP spid="158728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69786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Measuring Time and Temperature</a:t>
            </a:r>
          </a:p>
        </p:txBody>
      </p:sp>
      <p:sp>
        <p:nvSpPr>
          <p:cNvPr id="159747" name="Text Box 3"/>
          <p:cNvSpPr txBox="1">
            <a:spLocks noChangeArrowheads="1"/>
          </p:cNvSpPr>
          <p:nvPr/>
        </p:nvSpPr>
        <p:spPr bwMode="auto">
          <a:xfrm>
            <a:off x="533400" y="1412875"/>
            <a:ext cx="76962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It is often necessary to keep track of how long it takes for something to happen, or whether something heats up or cools down.</a:t>
            </a:r>
            <a:r>
              <a:rPr lang="en-US" altLang="en-US"/>
              <a:t> </a:t>
            </a:r>
          </a:p>
        </p:txBody>
      </p:sp>
      <p:sp>
        <p:nvSpPr>
          <p:cNvPr id="80900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59751" name="Text Box 7"/>
          <p:cNvSpPr txBox="1">
            <a:spLocks noChangeArrowheads="1"/>
          </p:cNvSpPr>
          <p:nvPr/>
        </p:nvSpPr>
        <p:spPr bwMode="auto">
          <a:xfrm>
            <a:off x="533400" y="312420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These measurements involve time and temperature.</a:t>
            </a:r>
          </a:p>
        </p:txBody>
      </p:sp>
      <p:sp>
        <p:nvSpPr>
          <p:cNvPr id="159752" name="Text Box 8"/>
          <p:cNvSpPr txBox="1">
            <a:spLocks noChangeArrowheads="1"/>
          </p:cNvSpPr>
          <p:nvPr/>
        </p:nvSpPr>
        <p:spPr bwMode="auto">
          <a:xfrm>
            <a:off x="533400" y="4343400"/>
            <a:ext cx="80010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Time is the interval between two events.</a:t>
            </a:r>
          </a:p>
        </p:txBody>
      </p:sp>
      <p:sp>
        <p:nvSpPr>
          <p:cNvPr id="159753" name="Text Box 9"/>
          <p:cNvSpPr txBox="1">
            <a:spLocks noChangeArrowheads="1"/>
          </p:cNvSpPr>
          <p:nvPr/>
        </p:nvSpPr>
        <p:spPr bwMode="auto">
          <a:xfrm>
            <a:off x="533400" y="5105400"/>
            <a:ext cx="80010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SI unit for time is the second.</a:t>
            </a:r>
          </a:p>
        </p:txBody>
      </p:sp>
      <p:sp>
        <p:nvSpPr>
          <p:cNvPr id="80904" name="Text Box 10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58925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5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/>
      <p:bldP spid="159751" grpId="0"/>
      <p:bldP spid="159752" grpId="0"/>
      <p:bldP spid="159753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56705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What’s Hot and What’s Not</a:t>
            </a:r>
          </a:p>
        </p:txBody>
      </p:sp>
      <p:sp>
        <p:nvSpPr>
          <p:cNvPr id="160771" name="Text Box 3"/>
          <p:cNvSpPr txBox="1">
            <a:spLocks noChangeArrowheads="1"/>
          </p:cNvSpPr>
          <p:nvPr/>
        </p:nvSpPr>
        <p:spPr bwMode="auto">
          <a:xfrm>
            <a:off x="533400" y="1717675"/>
            <a:ext cx="44958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Think of temperature as a measure of how hot or how cold something is.</a:t>
            </a:r>
            <a:r>
              <a:rPr lang="en-US" altLang="en-US"/>
              <a:t> </a:t>
            </a:r>
          </a:p>
        </p:txBody>
      </p:sp>
      <p:sp>
        <p:nvSpPr>
          <p:cNvPr id="81924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60775" name="Text Box 7"/>
          <p:cNvSpPr txBox="1">
            <a:spLocks noChangeArrowheads="1"/>
          </p:cNvSpPr>
          <p:nvPr/>
        </p:nvSpPr>
        <p:spPr bwMode="auto">
          <a:xfrm>
            <a:off x="533400" y="3581400"/>
            <a:ext cx="44958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For most scientific work, temperature is measured on the Celsius (C) scale.</a:t>
            </a:r>
          </a:p>
        </p:txBody>
      </p:sp>
      <p:pic>
        <p:nvPicPr>
          <p:cNvPr id="160778" name="Picture 10" descr="celcius slide 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447799"/>
            <a:ext cx="3505200" cy="5251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7" name="Text Box 11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6844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6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60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/>
      <p:bldP spid="1607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ext Box 2"/>
          <p:cNvSpPr txBox="1">
            <a:spLocks noChangeArrowheads="1"/>
          </p:cNvSpPr>
          <p:nvPr/>
        </p:nvSpPr>
        <p:spPr bwMode="auto">
          <a:xfrm>
            <a:off x="533400" y="1641475"/>
            <a:ext cx="48768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Sometimes, a scientific study will overlap the categories.</a:t>
            </a:r>
            <a:r>
              <a:rPr lang="en-US" altLang="en-US"/>
              <a:t> 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593850" y="633413"/>
            <a:ext cx="56832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Major Categories of Science</a:t>
            </a:r>
          </a:p>
        </p:txBody>
      </p:sp>
      <p:sp>
        <p:nvSpPr>
          <p:cNvPr id="106502" name="Text Box 6"/>
          <p:cNvSpPr txBox="1">
            <a:spLocks noChangeArrowheads="1"/>
          </p:cNvSpPr>
          <p:nvPr/>
        </p:nvSpPr>
        <p:spPr bwMode="auto">
          <a:xfrm>
            <a:off x="533400" y="3222625"/>
            <a:ext cx="4572000" cy="272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One scientist, for example, might study the motions of the human body to understand how to build better artificial limbs. </a:t>
            </a:r>
          </a:p>
        </p:txBody>
      </p:sp>
      <p:sp>
        <p:nvSpPr>
          <p:cNvPr id="9221" name="Text Box 9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pic>
        <p:nvPicPr>
          <p:cNvPr id="106507" name="Picture 11" descr="run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600200"/>
            <a:ext cx="31972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 Box 12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3006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0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  <p:bldP spid="106502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56705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What’s Hot and What’s Not</a:t>
            </a:r>
          </a:p>
        </p:txBody>
      </p:sp>
      <p:sp>
        <p:nvSpPr>
          <p:cNvPr id="82947" name="Text Box 6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61800" name="Text Box 8"/>
          <p:cNvSpPr txBox="1">
            <a:spLocks noChangeArrowheads="1"/>
          </p:cNvSpPr>
          <p:nvPr/>
        </p:nvSpPr>
        <p:spPr bwMode="auto">
          <a:xfrm>
            <a:off x="533400" y="167640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On this scale, the freezing point of water is 0</a:t>
            </a:r>
            <a:r>
              <a:rPr lang="en-US" altLang="en-US" b="0">
                <a:sym typeface="Symbol" pitchFamily="18" charset="2"/>
              </a:rPr>
              <a:t></a:t>
            </a:r>
            <a:r>
              <a:rPr lang="en-US" altLang="en-US" b="0"/>
              <a:t>C, and the boiling point of water is 100</a:t>
            </a:r>
            <a:r>
              <a:rPr lang="en-US" altLang="en-US" b="0">
                <a:sym typeface="Symbol" pitchFamily="18" charset="2"/>
              </a:rPr>
              <a:t></a:t>
            </a:r>
            <a:r>
              <a:rPr lang="en-US" altLang="en-US" b="0"/>
              <a:t>C.</a:t>
            </a:r>
          </a:p>
        </p:txBody>
      </p:sp>
      <p:sp>
        <p:nvSpPr>
          <p:cNvPr id="161801" name="Text Box 9"/>
          <p:cNvSpPr txBox="1">
            <a:spLocks noChangeArrowheads="1"/>
          </p:cNvSpPr>
          <p:nvPr/>
        </p:nvSpPr>
        <p:spPr bwMode="auto">
          <a:xfrm>
            <a:off x="533400" y="3241675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Between these points, the scale is divided into 100 equal divisions. Each one represents 1</a:t>
            </a:r>
            <a:r>
              <a:rPr lang="en-US" altLang="en-US" b="0">
                <a:sym typeface="Symbol" pitchFamily="18" charset="2"/>
              </a:rPr>
              <a:t></a:t>
            </a:r>
            <a:r>
              <a:rPr lang="en-US" altLang="en-US" b="0"/>
              <a:t>C.</a:t>
            </a:r>
          </a:p>
        </p:txBody>
      </p:sp>
      <p:sp>
        <p:nvSpPr>
          <p:cNvPr id="82950" name="Text Box 10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642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6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800" grpId="0"/>
      <p:bldP spid="161801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47180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Kelvin and Fahrenheit </a:t>
            </a:r>
          </a:p>
        </p:txBody>
      </p:sp>
      <p:sp>
        <p:nvSpPr>
          <p:cNvPr id="83971" name="Text Box 5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62822" name="Text Box 6"/>
          <p:cNvSpPr txBox="1">
            <a:spLocks noChangeArrowheads="1"/>
          </p:cNvSpPr>
          <p:nvPr/>
        </p:nvSpPr>
        <p:spPr bwMode="auto">
          <a:xfrm>
            <a:off x="533400" y="1831975"/>
            <a:ext cx="80010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SI unit of temperature is the kelvin (K).</a:t>
            </a:r>
          </a:p>
        </p:txBody>
      </p:sp>
      <p:sp>
        <p:nvSpPr>
          <p:cNvPr id="162823" name="Text Box 7"/>
          <p:cNvSpPr txBox="1">
            <a:spLocks noChangeArrowheads="1"/>
          </p:cNvSpPr>
          <p:nvPr/>
        </p:nvSpPr>
        <p:spPr bwMode="auto">
          <a:xfrm>
            <a:off x="533400" y="2860675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Zero on the Kelvin scale (0 K) is the coldest possible temperature, also known as absolute zero.</a:t>
            </a:r>
          </a:p>
        </p:txBody>
      </p:sp>
      <p:sp>
        <p:nvSpPr>
          <p:cNvPr id="162824" name="Text Box 8"/>
          <p:cNvSpPr txBox="1">
            <a:spLocks noChangeArrowheads="1"/>
          </p:cNvSpPr>
          <p:nvPr/>
        </p:nvSpPr>
        <p:spPr bwMode="auto">
          <a:xfrm>
            <a:off x="533400" y="4594225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Absolute zero is equal to </a:t>
            </a:r>
            <a:r>
              <a:rPr lang="en-US" altLang="en-US" b="0">
                <a:cs typeface="Times New Roman" pitchFamily="18" charset="0"/>
              </a:rPr>
              <a:t>-</a:t>
            </a:r>
            <a:r>
              <a:rPr lang="en-US" altLang="en-US" b="0"/>
              <a:t>273</a:t>
            </a:r>
            <a:r>
              <a:rPr lang="en-US" altLang="en-US" b="0">
                <a:sym typeface="Symbol" pitchFamily="18" charset="2"/>
              </a:rPr>
              <a:t></a:t>
            </a:r>
            <a:r>
              <a:rPr lang="en-US" altLang="en-US" b="0"/>
              <a:t>C which is 273</a:t>
            </a:r>
            <a:r>
              <a:rPr lang="en-US" altLang="en-US" b="0">
                <a:sym typeface="Symbol" pitchFamily="18" charset="2"/>
              </a:rPr>
              <a:t></a:t>
            </a:r>
            <a:r>
              <a:rPr lang="en-US" altLang="en-US" b="0"/>
              <a:t> below the freezing point of water.</a:t>
            </a:r>
          </a:p>
        </p:txBody>
      </p:sp>
      <p:sp>
        <p:nvSpPr>
          <p:cNvPr id="83975" name="Text Box 9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3959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62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6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2" grpId="0"/>
      <p:bldP spid="162823" grpId="0"/>
      <p:bldP spid="162824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47180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Kelvin and Fahrenheit </a:t>
            </a:r>
          </a:p>
        </p:txBody>
      </p:sp>
      <p:sp>
        <p:nvSpPr>
          <p:cNvPr id="84995" name="Text Box 5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63846" name="Text Box 6"/>
          <p:cNvSpPr txBox="1">
            <a:spLocks noChangeArrowheads="1"/>
          </p:cNvSpPr>
          <p:nvPr/>
        </p:nvSpPr>
        <p:spPr bwMode="auto">
          <a:xfrm>
            <a:off x="533400" y="1600200"/>
            <a:ext cx="80010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Kelvin temperature can be found by adding 273 to the Celsius reading. So, on the Kelvin scale, water freezes at 273 K and boils at 373 K.</a:t>
            </a:r>
            <a:r>
              <a:rPr lang="en-US" altLang="en-US"/>
              <a:t> </a:t>
            </a:r>
          </a:p>
        </p:txBody>
      </p:sp>
      <p:sp>
        <p:nvSpPr>
          <p:cNvPr id="163848" name="Text Box 8"/>
          <p:cNvSpPr txBox="1">
            <a:spLocks noChangeArrowheads="1"/>
          </p:cNvSpPr>
          <p:nvPr/>
        </p:nvSpPr>
        <p:spPr bwMode="auto">
          <a:xfrm>
            <a:off x="533400" y="3714750"/>
            <a:ext cx="80010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temperature measurement you are probably most familiar with is the Fahrenheit scale, which was based roughly on the temperature of the human body, 98.6</a:t>
            </a:r>
            <a:r>
              <a:rPr lang="en-US" altLang="en-US" b="0">
                <a:sym typeface="Symbol" pitchFamily="18" charset="2"/>
              </a:rPr>
              <a:t></a:t>
            </a:r>
            <a:r>
              <a:rPr lang="en-US" altLang="en-US" b="0"/>
              <a:t>.</a:t>
            </a:r>
          </a:p>
        </p:txBody>
      </p:sp>
      <p:sp>
        <p:nvSpPr>
          <p:cNvPr id="84998" name="Text Box 9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39725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63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6" grpId="0"/>
      <p:bldP spid="163848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2"/>
          <p:cNvSpPr txBox="1">
            <a:spLocks noChangeArrowheads="1"/>
          </p:cNvSpPr>
          <p:nvPr/>
        </p:nvSpPr>
        <p:spPr bwMode="auto">
          <a:xfrm>
            <a:off x="1600200" y="715963"/>
            <a:ext cx="47180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Kelvin and Fahrenheit </a:t>
            </a:r>
          </a:p>
        </p:txBody>
      </p:sp>
      <p:sp>
        <p:nvSpPr>
          <p:cNvPr id="86019" name="Text Box 5"/>
          <p:cNvSpPr txBox="1">
            <a:spLocks noChangeArrowheads="1"/>
          </p:cNvSpPr>
          <p:nvPr/>
        </p:nvSpPr>
        <p:spPr bwMode="auto">
          <a:xfrm>
            <a:off x="2628900" y="0"/>
            <a:ext cx="3862388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Standards of Measurement</a:t>
            </a:r>
          </a:p>
        </p:txBody>
      </p:sp>
      <p:sp>
        <p:nvSpPr>
          <p:cNvPr id="164870" name="Text Box 6"/>
          <p:cNvSpPr txBox="1">
            <a:spLocks noChangeArrowheads="1"/>
          </p:cNvSpPr>
          <p:nvPr/>
        </p:nvSpPr>
        <p:spPr bwMode="auto">
          <a:xfrm>
            <a:off x="533400" y="1600200"/>
            <a:ext cx="4419600" cy="272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These three thermometers illustrate the scales of temperature between the freezing and boiling points of water.</a:t>
            </a:r>
          </a:p>
        </p:txBody>
      </p:sp>
      <p:pic>
        <p:nvPicPr>
          <p:cNvPr id="164872" name="Picture 8" descr="thermomet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188" y="1447800"/>
            <a:ext cx="3300412" cy="5180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2" name="Text Box 9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01779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4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6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0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5"/>
          <p:cNvSpPr txBox="1">
            <a:spLocks noChangeArrowheads="1"/>
          </p:cNvSpPr>
          <p:nvPr/>
        </p:nvSpPr>
        <p:spPr bwMode="auto">
          <a:xfrm>
            <a:off x="3487738" y="0"/>
            <a:ext cx="2151062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Section Check</a:t>
            </a:r>
          </a:p>
        </p:txBody>
      </p:sp>
      <p:sp>
        <p:nvSpPr>
          <p:cNvPr id="205830" name="Text Box 6"/>
          <p:cNvSpPr txBox="1">
            <a:spLocks noChangeArrowheads="1"/>
          </p:cNvSpPr>
          <p:nvPr/>
        </p:nvSpPr>
        <p:spPr bwMode="auto">
          <a:xfrm>
            <a:off x="533400" y="1570038"/>
            <a:ext cx="8153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A __________ is an exact quantity that people</a:t>
            </a:r>
          </a:p>
          <a:p>
            <a:pPr eaLnBrk="1" hangingPunct="1"/>
            <a:r>
              <a:rPr lang="en-US" altLang="en-US" b="0"/>
              <a:t>agree to use to compare measurements.</a:t>
            </a:r>
          </a:p>
        </p:txBody>
      </p:sp>
      <p:sp>
        <p:nvSpPr>
          <p:cNvPr id="205831" name="Text Box 7"/>
          <p:cNvSpPr txBox="1">
            <a:spLocks noChangeArrowheads="1"/>
          </p:cNvSpPr>
          <p:nvPr/>
        </p:nvSpPr>
        <p:spPr bwMode="auto">
          <a:xfrm>
            <a:off x="533400" y="3216275"/>
            <a:ext cx="25146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A. variable</a:t>
            </a:r>
          </a:p>
          <a:p>
            <a:pPr eaLnBrk="1" hangingPunct="1"/>
            <a:r>
              <a:rPr lang="en-US" altLang="en-US" b="0"/>
              <a:t>B. standard</a:t>
            </a:r>
          </a:p>
          <a:p>
            <a:pPr eaLnBrk="1" hangingPunct="1"/>
            <a:r>
              <a:rPr lang="en-US" altLang="en-US" b="0"/>
              <a:t>C. unit	</a:t>
            </a:r>
          </a:p>
          <a:p>
            <a:pPr eaLnBrk="1" hangingPunct="1"/>
            <a:r>
              <a:rPr lang="en-US" altLang="en-US" b="0"/>
              <a:t>D. control</a:t>
            </a:r>
          </a:p>
        </p:txBody>
      </p:sp>
      <p:sp>
        <p:nvSpPr>
          <p:cNvPr id="87045" name="Text Box 8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  <p:sp>
        <p:nvSpPr>
          <p:cNvPr id="205833" name="Text Box 9"/>
          <p:cNvSpPr txBox="1">
            <a:spLocks noChangeArrowheads="1"/>
          </p:cNvSpPr>
          <p:nvPr/>
        </p:nvSpPr>
        <p:spPr bwMode="auto">
          <a:xfrm>
            <a:off x="1758950" y="785813"/>
            <a:ext cx="22796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Question 1</a:t>
            </a:r>
          </a:p>
        </p:txBody>
      </p:sp>
    </p:spTree>
    <p:extLst>
      <p:ext uri="{BB962C8B-B14F-4D97-AF65-F5344CB8AC3E}">
        <p14:creationId xmlns:p14="http://schemas.microsoft.com/office/powerpoint/2010/main" val="253757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5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05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205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30" grpId="0"/>
      <p:bldP spid="205831" grpId="0"/>
      <p:bldP spid="205833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5"/>
          <p:cNvSpPr txBox="1">
            <a:spLocks noChangeArrowheads="1"/>
          </p:cNvSpPr>
          <p:nvPr/>
        </p:nvSpPr>
        <p:spPr bwMode="auto">
          <a:xfrm>
            <a:off x="3487738" y="0"/>
            <a:ext cx="2151062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Section Check</a:t>
            </a:r>
          </a:p>
        </p:txBody>
      </p:sp>
      <p:sp>
        <p:nvSpPr>
          <p:cNvPr id="88067" name="Text Box 8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  <p:sp>
        <p:nvSpPr>
          <p:cNvPr id="206857" name="Text Box 9"/>
          <p:cNvSpPr txBox="1">
            <a:spLocks noChangeArrowheads="1"/>
          </p:cNvSpPr>
          <p:nvPr/>
        </p:nvSpPr>
        <p:spPr bwMode="auto">
          <a:xfrm>
            <a:off x="1758950" y="785813"/>
            <a:ext cx="16827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Answer</a:t>
            </a:r>
          </a:p>
        </p:txBody>
      </p:sp>
      <p:sp>
        <p:nvSpPr>
          <p:cNvPr id="206865" name="Text Box 17"/>
          <p:cNvSpPr txBox="1">
            <a:spLocks noChangeArrowheads="1"/>
          </p:cNvSpPr>
          <p:nvPr/>
        </p:nvSpPr>
        <p:spPr bwMode="auto">
          <a:xfrm>
            <a:off x="304800" y="1457325"/>
            <a:ext cx="3657600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The answer is B. SI standards are universally accepted and understood by scientists throughout the world.</a:t>
            </a:r>
            <a:r>
              <a:rPr lang="en-US" altLang="en-US"/>
              <a:t> </a:t>
            </a:r>
          </a:p>
        </p:txBody>
      </p:sp>
      <p:pic>
        <p:nvPicPr>
          <p:cNvPr id="206867" name="Picture 19" descr="p15 ques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987" y="703046"/>
            <a:ext cx="5113468" cy="5850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9246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6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0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0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7" grpId="0"/>
      <p:bldP spid="20686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5"/>
          <p:cNvSpPr txBox="1">
            <a:spLocks noChangeArrowheads="1"/>
          </p:cNvSpPr>
          <p:nvPr/>
        </p:nvSpPr>
        <p:spPr bwMode="auto">
          <a:xfrm>
            <a:off x="3487738" y="0"/>
            <a:ext cx="2151062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Section Check</a:t>
            </a:r>
          </a:p>
        </p:txBody>
      </p:sp>
      <p:sp>
        <p:nvSpPr>
          <p:cNvPr id="207878" name="Text Box 6"/>
          <p:cNvSpPr txBox="1">
            <a:spLocks noChangeArrowheads="1"/>
          </p:cNvSpPr>
          <p:nvPr/>
        </p:nvSpPr>
        <p:spPr bwMode="auto">
          <a:xfrm>
            <a:off x="533400" y="1555750"/>
            <a:ext cx="815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A nanogram is equal to __________ milligrams.</a:t>
            </a:r>
          </a:p>
        </p:txBody>
      </p:sp>
      <p:sp>
        <p:nvSpPr>
          <p:cNvPr id="207879" name="Text Box 7"/>
          <p:cNvSpPr txBox="1">
            <a:spLocks noChangeArrowheads="1"/>
          </p:cNvSpPr>
          <p:nvPr/>
        </p:nvSpPr>
        <p:spPr bwMode="auto">
          <a:xfrm>
            <a:off x="533400" y="2530475"/>
            <a:ext cx="25146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A. 1 x 10</a:t>
            </a:r>
            <a:r>
              <a:rPr lang="en-US" altLang="en-US" b="0" baseline="30000"/>
              <a:t>-9</a:t>
            </a:r>
            <a:r>
              <a:rPr lang="en-US" altLang="en-US" b="0"/>
              <a:t> </a:t>
            </a:r>
          </a:p>
          <a:p>
            <a:pPr eaLnBrk="1" hangingPunct="1"/>
            <a:r>
              <a:rPr lang="en-US" altLang="en-US" b="0"/>
              <a:t>B. 1 x 10</a:t>
            </a:r>
            <a:r>
              <a:rPr lang="en-US" altLang="en-US" b="0" baseline="30000"/>
              <a:t>9</a:t>
            </a:r>
          </a:p>
          <a:p>
            <a:pPr eaLnBrk="1" hangingPunct="1"/>
            <a:r>
              <a:rPr lang="en-US" altLang="en-US" b="0"/>
              <a:t>C. 1 x 10</a:t>
            </a:r>
            <a:r>
              <a:rPr lang="en-US" altLang="en-US" b="0" baseline="30000"/>
              <a:t>-6</a:t>
            </a:r>
          </a:p>
          <a:p>
            <a:pPr eaLnBrk="1" hangingPunct="1"/>
            <a:r>
              <a:rPr lang="en-US" altLang="en-US" b="0"/>
              <a:t>D. 1 x 10</a:t>
            </a:r>
            <a:r>
              <a:rPr lang="en-US" altLang="en-US" b="0" baseline="30000"/>
              <a:t>6</a:t>
            </a:r>
          </a:p>
        </p:txBody>
      </p:sp>
      <p:sp>
        <p:nvSpPr>
          <p:cNvPr id="89093" name="Text Box 8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  <p:sp>
        <p:nvSpPr>
          <p:cNvPr id="207881" name="Text Box 9"/>
          <p:cNvSpPr txBox="1">
            <a:spLocks noChangeArrowheads="1"/>
          </p:cNvSpPr>
          <p:nvPr/>
        </p:nvSpPr>
        <p:spPr bwMode="auto">
          <a:xfrm>
            <a:off x="1758950" y="785813"/>
            <a:ext cx="22796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Question 2</a:t>
            </a:r>
          </a:p>
        </p:txBody>
      </p:sp>
    </p:spTree>
    <p:extLst>
      <p:ext uri="{BB962C8B-B14F-4D97-AF65-F5344CB8AC3E}">
        <p14:creationId xmlns:p14="http://schemas.microsoft.com/office/powerpoint/2010/main" val="91790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7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07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207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8" grpId="0"/>
      <p:bldP spid="207879" grpId="0"/>
      <p:bldP spid="207881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5"/>
          <p:cNvSpPr txBox="1">
            <a:spLocks noChangeArrowheads="1"/>
          </p:cNvSpPr>
          <p:nvPr/>
        </p:nvSpPr>
        <p:spPr bwMode="auto">
          <a:xfrm>
            <a:off x="3487738" y="0"/>
            <a:ext cx="2151062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Section Check</a:t>
            </a:r>
          </a:p>
        </p:txBody>
      </p:sp>
      <p:sp>
        <p:nvSpPr>
          <p:cNvPr id="90115" name="Text Box 7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  <p:sp>
        <p:nvSpPr>
          <p:cNvPr id="208904" name="Text Box 8"/>
          <p:cNvSpPr txBox="1">
            <a:spLocks noChangeArrowheads="1"/>
          </p:cNvSpPr>
          <p:nvPr/>
        </p:nvSpPr>
        <p:spPr bwMode="auto">
          <a:xfrm>
            <a:off x="1758950" y="785813"/>
            <a:ext cx="16827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Answer</a:t>
            </a:r>
          </a:p>
        </p:txBody>
      </p:sp>
      <p:pic>
        <p:nvPicPr>
          <p:cNvPr id="208905" name="Picture 9" descr="fig15 ques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110" y="835025"/>
            <a:ext cx="5139490" cy="5594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8907" name="Text Box 11"/>
          <p:cNvSpPr txBox="1">
            <a:spLocks noChangeArrowheads="1"/>
          </p:cNvSpPr>
          <p:nvPr/>
        </p:nvSpPr>
        <p:spPr bwMode="auto">
          <a:xfrm>
            <a:off x="533400" y="1524000"/>
            <a:ext cx="3200400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The answer is C. A nanogram is 1 x 10</a:t>
            </a:r>
            <a:r>
              <a:rPr lang="en-US" altLang="en-US" b="0" baseline="30000"/>
              <a:t>-9 </a:t>
            </a:r>
            <a:r>
              <a:rPr lang="en-US" altLang="en-US" b="0"/>
              <a:t>g, and a milligram is 1 x 10</a:t>
            </a:r>
            <a:r>
              <a:rPr lang="en-US" altLang="en-US" b="0" baseline="30000"/>
              <a:t>-3</a:t>
            </a:r>
            <a:r>
              <a:rPr lang="en-US" altLang="en-US"/>
              <a:t> </a:t>
            </a:r>
            <a:r>
              <a:rPr lang="en-US" altLang="en-US" b="0"/>
              <a:t>g.</a:t>
            </a:r>
          </a:p>
        </p:txBody>
      </p:sp>
    </p:spTree>
    <p:extLst>
      <p:ext uri="{BB962C8B-B14F-4D97-AF65-F5344CB8AC3E}">
        <p14:creationId xmlns:p14="http://schemas.microsoft.com/office/powerpoint/2010/main" val="173746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8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08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08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4" grpId="0"/>
      <p:bldP spid="208907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5"/>
          <p:cNvSpPr txBox="1">
            <a:spLocks noChangeArrowheads="1"/>
          </p:cNvSpPr>
          <p:nvPr/>
        </p:nvSpPr>
        <p:spPr bwMode="auto">
          <a:xfrm>
            <a:off x="3487738" y="0"/>
            <a:ext cx="2151062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Section Check</a:t>
            </a:r>
          </a:p>
        </p:txBody>
      </p:sp>
      <p:sp>
        <p:nvSpPr>
          <p:cNvPr id="209926" name="Text Box 6"/>
          <p:cNvSpPr txBox="1">
            <a:spLocks noChangeArrowheads="1"/>
          </p:cNvSpPr>
          <p:nvPr/>
        </p:nvSpPr>
        <p:spPr bwMode="auto">
          <a:xfrm>
            <a:off x="533400" y="1338263"/>
            <a:ext cx="8153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/>
              <a:t>The amount of space occupied by an object is</a:t>
            </a:r>
          </a:p>
          <a:p>
            <a:pPr eaLnBrk="1" hangingPunct="1"/>
            <a:r>
              <a:rPr lang="en-US" altLang="en-US" b="0"/>
              <a:t>called _________.</a:t>
            </a:r>
          </a:p>
        </p:txBody>
      </p:sp>
      <p:sp>
        <p:nvSpPr>
          <p:cNvPr id="91140" name="Text Box 9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  <p:sp>
        <p:nvSpPr>
          <p:cNvPr id="209930" name="Text Box 10"/>
          <p:cNvSpPr txBox="1">
            <a:spLocks noChangeArrowheads="1"/>
          </p:cNvSpPr>
          <p:nvPr/>
        </p:nvSpPr>
        <p:spPr bwMode="auto">
          <a:xfrm>
            <a:off x="1758950" y="785813"/>
            <a:ext cx="22796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Question 3</a:t>
            </a:r>
          </a:p>
        </p:txBody>
      </p:sp>
      <p:pic>
        <p:nvPicPr>
          <p:cNvPr id="209933" name="Picture 13" descr="fig14 ques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514601"/>
            <a:ext cx="7038438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421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9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09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09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6" grpId="0"/>
      <p:bldP spid="209930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2"/>
          <p:cNvSpPr txBox="1">
            <a:spLocks noChangeArrowheads="1"/>
          </p:cNvSpPr>
          <p:nvPr/>
        </p:nvSpPr>
        <p:spPr bwMode="auto">
          <a:xfrm>
            <a:off x="3487738" y="0"/>
            <a:ext cx="2151062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Section Check</a:t>
            </a:r>
          </a:p>
        </p:txBody>
      </p:sp>
      <p:sp>
        <p:nvSpPr>
          <p:cNvPr id="236548" name="Text Box 4"/>
          <p:cNvSpPr txBox="1">
            <a:spLocks noChangeArrowheads="1"/>
          </p:cNvSpPr>
          <p:nvPr/>
        </p:nvSpPr>
        <p:spPr bwMode="auto">
          <a:xfrm>
            <a:off x="533400" y="1196975"/>
            <a:ext cx="8153400" cy="550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 dirty="0"/>
              <a:t>The answer is volume. To find the volume of a</a:t>
            </a:r>
          </a:p>
          <a:p>
            <a:pPr eaLnBrk="1" hangingPunct="1"/>
            <a:r>
              <a:rPr lang="en-US" altLang="en-US" b="0" dirty="0"/>
              <a:t>solid rectangle, measure the rectangle’s length</a:t>
            </a:r>
          </a:p>
          <a:p>
            <a:pPr eaLnBrk="1" hangingPunct="1"/>
            <a:r>
              <a:rPr lang="en-US" altLang="en-US" b="0" dirty="0"/>
              <a:t>by its width by its height.</a:t>
            </a:r>
            <a:r>
              <a:rPr lang="en-US" altLang="en-US" dirty="0"/>
              <a:t> </a:t>
            </a:r>
            <a:endParaRPr lang="en-US" altLang="en-US" dirty="0" smtClean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 smtClean="0"/>
              <a:t>Page 21; 1,2,4,5</a:t>
            </a:r>
            <a:endParaRPr lang="en-US" altLang="en-US" dirty="0"/>
          </a:p>
        </p:txBody>
      </p:sp>
      <p:sp>
        <p:nvSpPr>
          <p:cNvPr id="236549" name="Text Box 5"/>
          <p:cNvSpPr txBox="1">
            <a:spLocks noChangeArrowheads="1"/>
          </p:cNvSpPr>
          <p:nvPr/>
        </p:nvSpPr>
        <p:spPr bwMode="auto">
          <a:xfrm>
            <a:off x="1768475" y="609600"/>
            <a:ext cx="16827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Answer</a:t>
            </a:r>
          </a:p>
        </p:txBody>
      </p:sp>
      <p:sp>
        <p:nvSpPr>
          <p:cNvPr id="92165" name="Text Box 6"/>
          <p:cNvSpPr txBox="1">
            <a:spLocks noChangeArrowheads="1"/>
          </p:cNvSpPr>
          <p:nvPr/>
        </p:nvSpPr>
        <p:spPr bwMode="auto">
          <a:xfrm>
            <a:off x="566738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2</a:t>
            </a:r>
          </a:p>
        </p:txBody>
      </p:sp>
      <p:pic>
        <p:nvPicPr>
          <p:cNvPr id="92166" name="Picture 9" descr="fig14 ques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13" y="2786063"/>
            <a:ext cx="7319425" cy="33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896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6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3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8" grpId="0"/>
      <p:bldP spid="2365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 Box 2"/>
          <p:cNvSpPr txBox="1">
            <a:spLocks noChangeArrowheads="1"/>
          </p:cNvSpPr>
          <p:nvPr/>
        </p:nvSpPr>
        <p:spPr bwMode="auto">
          <a:xfrm>
            <a:off x="533400" y="1641475"/>
            <a:ext cx="74676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Scientific explanations help you understand the natural world. 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593850" y="633413"/>
            <a:ext cx="50482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Science Explains Nature </a:t>
            </a:r>
          </a:p>
        </p:txBody>
      </p:sp>
      <p:sp>
        <p:nvSpPr>
          <p:cNvPr id="107526" name="Text Box 6"/>
          <p:cNvSpPr txBox="1">
            <a:spLocks noChangeArrowheads="1"/>
          </p:cNvSpPr>
          <p:nvPr/>
        </p:nvSpPr>
        <p:spPr bwMode="auto">
          <a:xfrm>
            <a:off x="533400" y="2936875"/>
            <a:ext cx="80010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As more is learned about the natural world, some of the earlier explanations might be found to be incomplete or new technology might provide more accurate answers.</a:t>
            </a:r>
          </a:p>
        </p:txBody>
      </p:sp>
      <p:sp>
        <p:nvSpPr>
          <p:cNvPr id="10245" name="Text Box 7"/>
          <p:cNvSpPr txBox="1">
            <a:spLocks noChangeArrowheads="1"/>
          </p:cNvSpPr>
          <p:nvPr/>
        </p:nvSpPr>
        <p:spPr bwMode="auto">
          <a:xfrm>
            <a:off x="2971800" y="0"/>
            <a:ext cx="3471863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The Methods of Science</a:t>
            </a:r>
          </a:p>
        </p:txBody>
      </p:sp>
      <p:sp>
        <p:nvSpPr>
          <p:cNvPr id="10246" name="Text Box 8"/>
          <p:cNvSpPr txBox="1">
            <a:spLocks noChangeArrowheads="1"/>
          </p:cNvSpPr>
          <p:nvPr/>
        </p:nvSpPr>
        <p:spPr bwMode="auto">
          <a:xfrm>
            <a:off x="569913" y="406400"/>
            <a:ext cx="40957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13954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  <p:bldP spid="107526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 Box 3"/>
          <p:cNvSpPr txBox="1">
            <a:spLocks noChangeArrowheads="1"/>
          </p:cNvSpPr>
          <p:nvPr/>
        </p:nvSpPr>
        <p:spPr bwMode="auto">
          <a:xfrm>
            <a:off x="1568450" y="685800"/>
            <a:ext cx="34607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A Visual Display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533400" y="1447800"/>
            <a:ext cx="34290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</a:t>
            </a:r>
            <a:r>
              <a:rPr lang="en-US" altLang="en-US">
                <a:solidFill>
                  <a:srgbClr val="FF3399"/>
                </a:solidFill>
              </a:rPr>
              <a:t>graph</a:t>
            </a:r>
            <a:r>
              <a:rPr lang="en-US" altLang="en-US"/>
              <a:t> </a:t>
            </a:r>
            <a:r>
              <a:rPr lang="en-US" altLang="en-US" b="0"/>
              <a:t>is a visual display of information or data.</a:t>
            </a:r>
            <a:r>
              <a:rPr lang="en-US" altLang="en-US"/>
              <a:t> </a:t>
            </a:r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533400" y="3451225"/>
            <a:ext cx="35052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This is a graph that shows a girl walking her dog.</a:t>
            </a:r>
          </a:p>
        </p:txBody>
      </p:sp>
      <p:pic>
        <p:nvPicPr>
          <p:cNvPr id="70666" name="Picture 10" descr="MiddleSchoolAudio">
            <a:hlinkClick r:id="" action="ppaction://noaction">
              <a:snd r:embed="rId2" name="PS67318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844800"/>
            <a:ext cx="393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90" name="Text Box 13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  <p:sp>
        <p:nvSpPr>
          <p:cNvPr id="93191" name="Text Box 18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pic>
        <p:nvPicPr>
          <p:cNvPr id="70678" name="Picture 22" descr="Im6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322" y="1370012"/>
            <a:ext cx="503704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13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70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  <p:bldP spid="70663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34607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A Visual Display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94211" name="Text Box 8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sp>
        <p:nvSpPr>
          <p:cNvPr id="194569" name="Text Box 9"/>
          <p:cNvSpPr txBox="1">
            <a:spLocks noChangeArrowheads="1"/>
          </p:cNvSpPr>
          <p:nvPr/>
        </p:nvSpPr>
        <p:spPr bwMode="auto">
          <a:xfrm>
            <a:off x="533400" y="1524000"/>
            <a:ext cx="3581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horizontal axis, or the </a:t>
            </a:r>
            <a:r>
              <a:rPr lang="en-US" altLang="en-US" b="0" i="1"/>
              <a:t>x</a:t>
            </a:r>
            <a:r>
              <a:rPr lang="en-US" altLang="en-US" b="0"/>
              <a:t>-axis, measures time.</a:t>
            </a:r>
          </a:p>
        </p:txBody>
      </p:sp>
      <p:sp>
        <p:nvSpPr>
          <p:cNvPr id="194570" name="Text Box 10"/>
          <p:cNvSpPr txBox="1">
            <a:spLocks noChangeArrowheads="1"/>
          </p:cNvSpPr>
          <p:nvPr/>
        </p:nvSpPr>
        <p:spPr bwMode="auto">
          <a:xfrm>
            <a:off x="533400" y="3124200"/>
            <a:ext cx="3810000" cy="272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Time is the independent variable because as it changes, it affects the measure of another variable.</a:t>
            </a:r>
          </a:p>
        </p:txBody>
      </p:sp>
      <p:pic>
        <p:nvPicPr>
          <p:cNvPr id="94214" name="Picture 12" descr="Im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599" y="1370012"/>
            <a:ext cx="4549635" cy="487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5" name="Text Box 13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64405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4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94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9" grpId="0"/>
      <p:bldP spid="194570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34607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A Visual Display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533400" y="1546225"/>
            <a:ext cx="39624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distance from home that the girl and the dog walk is the other variable.</a:t>
            </a:r>
          </a:p>
        </p:txBody>
      </p:sp>
      <p:sp>
        <p:nvSpPr>
          <p:cNvPr id="165892" name="Text Box 4"/>
          <p:cNvSpPr txBox="1">
            <a:spLocks noChangeArrowheads="1"/>
          </p:cNvSpPr>
          <p:nvPr/>
        </p:nvSpPr>
        <p:spPr bwMode="auto">
          <a:xfrm>
            <a:off x="533400" y="3657600"/>
            <a:ext cx="39624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It is the dependent variable and is measured on the vertical axis, or </a:t>
            </a:r>
            <a:r>
              <a:rPr lang="en-US" altLang="en-US" b="0" i="1"/>
              <a:t>y</a:t>
            </a:r>
            <a:r>
              <a:rPr lang="en-US" altLang="en-US" b="0"/>
              <a:t>-axis.</a:t>
            </a:r>
          </a:p>
        </p:txBody>
      </p:sp>
      <p:sp>
        <p:nvSpPr>
          <p:cNvPr id="95237" name="Text Box 8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pic>
        <p:nvPicPr>
          <p:cNvPr id="95238" name="Picture 11" descr="Im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436" y="1370012"/>
            <a:ext cx="4804634" cy="472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9" name="Text Box 12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47031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/>
      <p:bldP spid="165892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34607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A Visual Display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96259" name="Text Box 7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sp>
        <p:nvSpPr>
          <p:cNvPr id="195592" name="Text Box 8"/>
          <p:cNvSpPr txBox="1">
            <a:spLocks noChangeArrowheads="1"/>
          </p:cNvSpPr>
          <p:nvPr/>
        </p:nvSpPr>
        <p:spPr bwMode="auto">
          <a:xfrm>
            <a:off x="533400" y="1676400"/>
            <a:ext cx="3429000" cy="315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Different kinds of graphs—line, bar, and circle—are appropriate for displaying different types of information.</a:t>
            </a:r>
          </a:p>
        </p:txBody>
      </p:sp>
      <p:pic>
        <p:nvPicPr>
          <p:cNvPr id="96261" name="Picture 9" descr="Im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794" y="1370012"/>
            <a:ext cx="4959570" cy="487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2" name="Text Box 10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71935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5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92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34607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A Visual Display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66915" name="Text Box 3"/>
          <p:cNvSpPr txBox="1">
            <a:spLocks noChangeArrowheads="1"/>
          </p:cNvSpPr>
          <p:nvPr/>
        </p:nvSpPr>
        <p:spPr bwMode="auto">
          <a:xfrm>
            <a:off x="533400" y="1295400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Graphs make it easier to understand complex patterns by displaying data in a visual manner.</a:t>
            </a:r>
          </a:p>
        </p:txBody>
      </p:sp>
      <p:sp>
        <p:nvSpPr>
          <p:cNvPr id="166916" name="Text Box 4"/>
          <p:cNvSpPr txBox="1">
            <a:spLocks noChangeArrowheads="1"/>
          </p:cNvSpPr>
          <p:nvPr/>
        </p:nvSpPr>
        <p:spPr bwMode="auto">
          <a:xfrm>
            <a:off x="533400" y="2870200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Scientists often graph their data to detect patterns that would not have been evident in a table.</a:t>
            </a:r>
          </a:p>
        </p:txBody>
      </p:sp>
      <p:sp>
        <p:nvSpPr>
          <p:cNvPr id="97285" name="Text Box 7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sp>
        <p:nvSpPr>
          <p:cNvPr id="166920" name="Text Box 8"/>
          <p:cNvSpPr txBox="1">
            <a:spLocks noChangeArrowheads="1"/>
          </p:cNvSpPr>
          <p:nvPr/>
        </p:nvSpPr>
        <p:spPr bwMode="auto">
          <a:xfrm>
            <a:off x="533400" y="4460875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conclusions drawn from graphs must be based on accurate information and reasonable scales.</a:t>
            </a:r>
          </a:p>
        </p:txBody>
      </p:sp>
      <p:sp>
        <p:nvSpPr>
          <p:cNvPr id="97287" name="Text Box 9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81147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6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/>
      <p:bldP spid="166916" grpId="0"/>
      <p:bldP spid="166920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26606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Line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67939" name="Text Box 3"/>
          <p:cNvSpPr txBox="1">
            <a:spLocks noChangeArrowheads="1"/>
          </p:cNvSpPr>
          <p:nvPr/>
        </p:nvSpPr>
        <p:spPr bwMode="auto">
          <a:xfrm>
            <a:off x="533400" y="1295400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A line graph can show any relationship where the dependent variable changes due to a change in the independent variable.</a:t>
            </a:r>
            <a:r>
              <a:rPr lang="en-US" altLang="en-US"/>
              <a:t> </a:t>
            </a:r>
          </a:p>
        </p:txBody>
      </p:sp>
      <p:sp>
        <p:nvSpPr>
          <p:cNvPr id="98308" name="Text Box 7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pic>
        <p:nvPicPr>
          <p:cNvPr id="167945" name="Picture 9" descr="Im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768600"/>
            <a:ext cx="56388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10" name="Text Box 10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61186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67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9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26606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Line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96612" name="Text Box 4"/>
          <p:cNvSpPr txBox="1">
            <a:spLocks noChangeArrowheads="1"/>
          </p:cNvSpPr>
          <p:nvPr/>
        </p:nvSpPr>
        <p:spPr bwMode="auto">
          <a:xfrm>
            <a:off x="533400" y="144780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Line graphs often show how a relationship between variables changes over time.</a:t>
            </a:r>
            <a:r>
              <a:rPr lang="en-US" altLang="en-US"/>
              <a:t> </a:t>
            </a:r>
          </a:p>
        </p:txBody>
      </p:sp>
      <p:sp>
        <p:nvSpPr>
          <p:cNvPr id="99332" name="Text Box 7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pic>
        <p:nvPicPr>
          <p:cNvPr id="99333" name="Picture 8" descr="Im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90867"/>
            <a:ext cx="8574101" cy="4290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4" name="Text Box 9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99938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2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26606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Line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68963" name="Text Box 3"/>
          <p:cNvSpPr txBox="1">
            <a:spLocks noChangeArrowheads="1"/>
          </p:cNvSpPr>
          <p:nvPr/>
        </p:nvSpPr>
        <p:spPr bwMode="auto">
          <a:xfrm>
            <a:off x="533400" y="1371600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You can show more than one event on the same graph as long as the relationship between the variables is identical. </a:t>
            </a:r>
          </a:p>
        </p:txBody>
      </p:sp>
      <p:sp>
        <p:nvSpPr>
          <p:cNvPr id="168964" name="Text Box 4"/>
          <p:cNvSpPr txBox="1">
            <a:spLocks noChangeArrowheads="1"/>
          </p:cNvSpPr>
          <p:nvPr/>
        </p:nvSpPr>
        <p:spPr bwMode="auto">
          <a:xfrm>
            <a:off x="533400" y="3089275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Suppose a builder had three choices of thermostats for a new school.</a:t>
            </a:r>
            <a:r>
              <a:rPr lang="en-US" altLang="en-US"/>
              <a:t> </a:t>
            </a:r>
          </a:p>
        </p:txBody>
      </p:sp>
      <p:sp>
        <p:nvSpPr>
          <p:cNvPr id="100357" name="Text Box 7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sp>
        <p:nvSpPr>
          <p:cNvPr id="168968" name="Text Box 8"/>
          <p:cNvSpPr txBox="1">
            <a:spLocks noChangeArrowheads="1"/>
          </p:cNvSpPr>
          <p:nvPr/>
        </p:nvSpPr>
        <p:spPr bwMode="auto">
          <a:xfrm>
            <a:off x="533400" y="4343400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He wanted to test them to know which was the best brand to install throughout the building.</a:t>
            </a:r>
          </a:p>
        </p:txBody>
      </p:sp>
      <p:sp>
        <p:nvSpPr>
          <p:cNvPr id="100359" name="Text Box 9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4757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6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68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/>
      <p:bldP spid="168964" grpId="0"/>
      <p:bldP spid="168968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26606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Line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69987" name="Text Box 3"/>
          <p:cNvSpPr txBox="1">
            <a:spLocks noChangeArrowheads="1"/>
          </p:cNvSpPr>
          <p:nvPr/>
        </p:nvSpPr>
        <p:spPr bwMode="auto">
          <a:xfrm>
            <a:off x="533400" y="1371600"/>
            <a:ext cx="35814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He installed a different thermostat in classrooms, A, B, and C.</a:t>
            </a:r>
            <a:r>
              <a:rPr lang="en-US" altLang="en-US"/>
              <a:t> </a:t>
            </a:r>
          </a:p>
        </p:txBody>
      </p:sp>
      <p:sp>
        <p:nvSpPr>
          <p:cNvPr id="169988" name="Text Box 4"/>
          <p:cNvSpPr txBox="1">
            <a:spLocks noChangeArrowheads="1"/>
          </p:cNvSpPr>
          <p:nvPr/>
        </p:nvSpPr>
        <p:spPr bwMode="auto">
          <a:xfrm>
            <a:off x="533400" y="3908425"/>
            <a:ext cx="35052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He recorded his data in this table.</a:t>
            </a:r>
          </a:p>
        </p:txBody>
      </p:sp>
      <p:sp>
        <p:nvSpPr>
          <p:cNvPr id="101381" name="Text Box 7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pic>
        <p:nvPicPr>
          <p:cNvPr id="169994" name="Picture 10" descr="im66-room temperature ta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761999"/>
            <a:ext cx="4517232" cy="5867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83" name="Text Box 11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03333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69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6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7" grpId="0"/>
      <p:bldP spid="169988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2"/>
          <p:cNvSpPr txBox="1">
            <a:spLocks noChangeArrowheads="1"/>
          </p:cNvSpPr>
          <p:nvPr/>
        </p:nvSpPr>
        <p:spPr bwMode="auto">
          <a:xfrm>
            <a:off x="1568450" y="685800"/>
            <a:ext cx="26606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en-US" sz="3600">
                <a:solidFill>
                  <a:srgbClr val="ECCA22"/>
                </a:solidFill>
              </a:rPr>
              <a:t>Line Graphs</a:t>
            </a:r>
            <a:endParaRPr lang="en-US" altLang="en-US" sz="3600" b="0">
              <a:solidFill>
                <a:srgbClr val="ECCA22"/>
              </a:solidFill>
            </a:endParaRPr>
          </a:p>
        </p:txBody>
      </p:sp>
      <p:sp>
        <p:nvSpPr>
          <p:cNvPr id="171011" name="Text Box 3"/>
          <p:cNvSpPr txBox="1">
            <a:spLocks noChangeArrowheads="1"/>
          </p:cNvSpPr>
          <p:nvPr/>
        </p:nvSpPr>
        <p:spPr bwMode="auto">
          <a:xfrm>
            <a:off x="533400" y="1466850"/>
            <a:ext cx="80010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The builder then plotted the data on a graph.</a:t>
            </a:r>
          </a:p>
        </p:txBody>
      </p:sp>
      <p:sp>
        <p:nvSpPr>
          <p:cNvPr id="171012" name="Text Box 4"/>
          <p:cNvSpPr txBox="1">
            <a:spLocks noChangeArrowheads="1"/>
          </p:cNvSpPr>
          <p:nvPr/>
        </p:nvSpPr>
        <p:spPr bwMode="auto">
          <a:xfrm>
            <a:off x="533400" y="2533650"/>
            <a:ext cx="8001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He could see from the table that the data did not vary much for the three classrooms.</a:t>
            </a:r>
          </a:p>
        </p:txBody>
      </p:sp>
      <p:sp>
        <p:nvSpPr>
          <p:cNvPr id="102405" name="Text Box 7"/>
          <p:cNvSpPr txBox="1">
            <a:spLocks noChangeArrowheads="1"/>
          </p:cNvSpPr>
          <p:nvPr/>
        </p:nvSpPr>
        <p:spPr bwMode="auto">
          <a:xfrm>
            <a:off x="2552700" y="0"/>
            <a:ext cx="4016375" cy="4572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400" b="0">
                <a:solidFill>
                  <a:srgbClr val="ECCA22"/>
                </a:solidFill>
                <a:latin typeface="Arial" charset="0"/>
              </a:rPr>
              <a:t>Communicating with Graphs</a:t>
            </a:r>
          </a:p>
        </p:txBody>
      </p:sp>
      <p:sp>
        <p:nvSpPr>
          <p:cNvPr id="171016" name="Text Box 8"/>
          <p:cNvSpPr txBox="1">
            <a:spLocks noChangeArrowheads="1"/>
          </p:cNvSpPr>
          <p:nvPr/>
        </p:nvSpPr>
        <p:spPr bwMode="auto">
          <a:xfrm>
            <a:off x="533400" y="4003675"/>
            <a:ext cx="8001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8001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2573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7145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171700" indent="-342900" eaLnBrk="0" hangingPunct="0"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943100" algn="l"/>
              </a:tabLs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en-US" altLang="en-US" b="0"/>
              <a:t>So he chose small intervals for the</a:t>
            </a:r>
            <a:r>
              <a:rPr lang="en-US" altLang="en-US" b="0" i="1"/>
              <a:t> y</a:t>
            </a:r>
            <a:r>
              <a:rPr lang="en-US" altLang="en-US" b="0"/>
              <a:t>-axis and left part of the scale out (the part between 0</a:t>
            </a:r>
            <a:r>
              <a:rPr lang="en-US" altLang="en-US" b="0">
                <a:sym typeface="Symbol" pitchFamily="18" charset="2"/>
              </a:rPr>
              <a:t></a:t>
            </a:r>
            <a:r>
              <a:rPr lang="en-US" altLang="en-US" b="0"/>
              <a:t> and 15</a:t>
            </a:r>
            <a:r>
              <a:rPr lang="en-US" altLang="en-US" b="0">
                <a:sym typeface="Symbol" pitchFamily="18" charset="2"/>
              </a:rPr>
              <a:t></a:t>
            </a:r>
            <a:r>
              <a:rPr lang="en-US" altLang="en-US" b="0"/>
              <a:t>).</a:t>
            </a:r>
          </a:p>
        </p:txBody>
      </p:sp>
      <p:sp>
        <p:nvSpPr>
          <p:cNvPr id="102407" name="Text Box 9"/>
          <p:cNvSpPr txBox="1">
            <a:spLocks noChangeArrowheads="1"/>
          </p:cNvSpPr>
          <p:nvPr/>
        </p:nvSpPr>
        <p:spPr bwMode="auto">
          <a:xfrm>
            <a:off x="581025" y="395288"/>
            <a:ext cx="409575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b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4253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1" grpId="0"/>
      <p:bldP spid="171012" grpId="0"/>
      <p:bldP spid="1710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5031</Words>
  <Application>Microsoft Office PowerPoint</Application>
  <PresentationFormat>On-screen Show (4:3)</PresentationFormat>
  <Paragraphs>779</Paragraphs>
  <Slides>120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120</vt:i4>
      </vt:variant>
    </vt:vector>
  </HeadingPairs>
  <TitlesOfParts>
    <vt:vector size="122" baseType="lpstr">
      <vt:lpstr>Office Theme</vt:lpstr>
      <vt:lpstr>Microsoft ClipArt Gallery</vt:lpstr>
      <vt:lpstr>PowerPoint Presentation</vt:lpstr>
      <vt:lpstr>Students who demonstrate understanding can: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Plotting Graphs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Trigg County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Lee, Charles - HS Chemistry/Physics Teacher</dc:creator>
  <cp:lastModifiedBy>Lee, Charles - HS Chemistry/Physics Teacher</cp:lastModifiedBy>
  <cp:revision>8</cp:revision>
  <dcterms:created xsi:type="dcterms:W3CDTF">2015-07-23T15:45:58Z</dcterms:created>
  <dcterms:modified xsi:type="dcterms:W3CDTF">2015-08-20T14:13:41Z</dcterms:modified>
</cp:coreProperties>
</file>